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556500" cy="10693400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841F"/>
    <a:srgbClr val="D0A923"/>
    <a:srgbClr val="A3A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2592" y="-3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79897" y="542785"/>
            <a:ext cx="1600200" cy="4673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chemeClr val="bg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3.png"/><Relationship Id="rId21" Type="http://schemas.openxmlformats.org/officeDocument/2006/relationships/image" Target="../media/image29.png"/><Relationship Id="rId7" Type="http://schemas.openxmlformats.org/officeDocument/2006/relationships/image" Target="../media/image17.png"/><Relationship Id="rId12" Type="http://schemas.openxmlformats.org/officeDocument/2006/relationships/image" Target="../media/image6.png"/><Relationship Id="rId17" Type="http://schemas.openxmlformats.org/officeDocument/2006/relationships/image" Target="../media/image25.png"/><Relationship Id="rId25" Type="http://schemas.openxmlformats.org/officeDocument/2006/relationships/image" Target="../media/image33.jpeg"/><Relationship Id="rId2" Type="http://schemas.openxmlformats.org/officeDocument/2006/relationships/image" Target="../media/image12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7.jpg"/><Relationship Id="rId24" Type="http://schemas.openxmlformats.org/officeDocument/2006/relationships/image" Target="../media/image32.jpeg"/><Relationship Id="rId5" Type="http://schemas.openxmlformats.org/officeDocument/2006/relationships/image" Target="../media/image15.pn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10" Type="http://schemas.openxmlformats.org/officeDocument/2006/relationships/image" Target="../media/image20.png"/><Relationship Id="rId19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0" y="-75370"/>
            <a:ext cx="7556500" cy="10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object 3"/>
          <p:cNvSpPr/>
          <p:nvPr/>
        </p:nvSpPr>
        <p:spPr>
          <a:xfrm>
            <a:off x="539211" y="2913745"/>
            <a:ext cx="953039" cy="22692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1449" y="5198321"/>
            <a:ext cx="51976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E3D40"/>
                </a:solidFill>
                <a:latin typeface="Gotham Bold"/>
                <a:cs typeface="Gotham Bold"/>
              </a:rPr>
              <a:t>LILAS</a:t>
            </a:r>
            <a:endParaRPr sz="1200" dirty="0">
              <a:latin typeface="Gotham Bold"/>
              <a:cs typeface="Gotham Bold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72783" y="2913745"/>
            <a:ext cx="991067" cy="22692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90170" y="5198320"/>
            <a:ext cx="971550" cy="315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E3D40"/>
                </a:solidFill>
                <a:latin typeface="Gotham Bold"/>
                <a:cs typeface="Gotham Bold"/>
              </a:rPr>
              <a:t>MEXICO</a:t>
            </a:r>
            <a:r>
              <a:rPr sz="1200" b="1" spc="-30" dirty="0">
                <a:solidFill>
                  <a:srgbClr val="3E3D40"/>
                </a:solidFill>
                <a:latin typeface="Gotham Bold"/>
                <a:cs typeface="Gotham Bold"/>
              </a:rPr>
              <a:t> </a:t>
            </a:r>
            <a:r>
              <a:rPr sz="1200" b="1" spc="-5" dirty="0">
                <a:solidFill>
                  <a:srgbClr val="3E3D40"/>
                </a:solidFill>
                <a:latin typeface="Gotham Bold"/>
                <a:cs typeface="Gotham Bold"/>
              </a:rPr>
              <a:t>1</a:t>
            </a:r>
            <a:endParaRPr sz="1200" dirty="0">
              <a:latin typeface="Gotham Bold"/>
              <a:cs typeface="Gotham Bold"/>
            </a:endParaRPr>
          </a:p>
          <a:p>
            <a:pPr marL="1270" algn="ctr">
              <a:lnSpc>
                <a:spcPct val="100000"/>
              </a:lnSpc>
            </a:pPr>
            <a:r>
              <a:rPr sz="800" b="0" dirty="0" err="1">
                <a:solidFill>
                  <a:srgbClr val="3E3D40"/>
                </a:solidFill>
                <a:latin typeface="Roboto"/>
                <a:cs typeface="Roboto"/>
              </a:rPr>
              <a:t>Sablage</a:t>
            </a:r>
            <a:r>
              <a:rPr sz="800" b="0" dirty="0">
                <a:solidFill>
                  <a:srgbClr val="3E3D40"/>
                </a:solidFill>
                <a:latin typeface="Roboto"/>
                <a:cs typeface="Roboto"/>
              </a:rPr>
              <a:t> uni</a:t>
            </a:r>
            <a:r>
              <a:rPr sz="800" b="0" spc="-20" dirty="0">
                <a:solidFill>
                  <a:srgbClr val="3E3D40"/>
                </a:solidFill>
                <a:latin typeface="Roboto"/>
                <a:cs typeface="Roboto"/>
              </a:rPr>
              <a:t> </a:t>
            </a:r>
            <a:r>
              <a:rPr sz="800" b="0" dirty="0">
                <a:solidFill>
                  <a:srgbClr val="3E3D40"/>
                </a:solidFill>
                <a:latin typeface="Roboto"/>
                <a:cs typeface="Roboto"/>
              </a:rPr>
              <a:t>inclus</a:t>
            </a:r>
            <a:endParaRPr sz="800" dirty="0">
              <a:latin typeface="Roboto"/>
              <a:cs typeface="Robo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03601" y="2913745"/>
            <a:ext cx="953039" cy="22692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87065" y="5198320"/>
            <a:ext cx="1200785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00"/>
              </a:lnSpc>
              <a:spcBef>
                <a:spcPts val="100"/>
              </a:spcBef>
            </a:pPr>
            <a:r>
              <a:rPr sz="1200" b="1" spc="-10" dirty="0">
                <a:solidFill>
                  <a:srgbClr val="3E3D40"/>
                </a:solidFill>
                <a:latin typeface="Gotham Bold"/>
                <a:cs typeface="Gotham Bold"/>
              </a:rPr>
              <a:t>DERCETO</a:t>
            </a:r>
            <a:endParaRPr sz="1200" dirty="0">
              <a:latin typeface="Gotham Bold"/>
              <a:cs typeface="Gotham Bold"/>
            </a:endParaRPr>
          </a:p>
          <a:p>
            <a:pPr algn="ctr">
              <a:lnSpc>
                <a:spcPts val="919"/>
              </a:lnSpc>
            </a:pPr>
            <a:r>
              <a:rPr sz="800" b="0" dirty="0" err="1">
                <a:solidFill>
                  <a:srgbClr val="3E3D40"/>
                </a:solidFill>
                <a:latin typeface="Roboto"/>
                <a:cs typeface="Roboto"/>
              </a:rPr>
              <a:t>Pièces</a:t>
            </a:r>
            <a:r>
              <a:rPr sz="800" b="0" dirty="0">
                <a:solidFill>
                  <a:srgbClr val="3E3D40"/>
                </a:solidFill>
                <a:latin typeface="Roboto"/>
                <a:cs typeface="Roboto"/>
              </a:rPr>
              <a:t> </a:t>
            </a:r>
            <a:r>
              <a:rPr sz="800" b="0" dirty="0" err="1">
                <a:solidFill>
                  <a:srgbClr val="3E3D40"/>
                </a:solidFill>
                <a:latin typeface="Roboto"/>
                <a:cs typeface="Roboto"/>
              </a:rPr>
              <a:t>alunox</a:t>
            </a:r>
            <a:endParaRPr lang="fr-FR" sz="800" b="0" dirty="0">
              <a:solidFill>
                <a:srgbClr val="3E3D40"/>
              </a:solidFill>
              <a:latin typeface="Roboto"/>
              <a:cs typeface="Roboto"/>
            </a:endParaRPr>
          </a:p>
          <a:p>
            <a:pPr algn="ctr">
              <a:lnSpc>
                <a:spcPts val="919"/>
              </a:lnSpc>
            </a:pPr>
            <a:r>
              <a:rPr lang="fr-FR" sz="800" b="0" spc="-5" dirty="0">
                <a:solidFill>
                  <a:srgbClr val="3E3D40"/>
                </a:solidFill>
                <a:latin typeface="Roboto"/>
                <a:cs typeface="Roboto"/>
              </a:rPr>
              <a:t>I</a:t>
            </a:r>
            <a:r>
              <a:rPr sz="800" b="0" spc="-5" dirty="0" err="1">
                <a:solidFill>
                  <a:srgbClr val="3E3D40"/>
                </a:solidFill>
                <a:latin typeface="Roboto"/>
                <a:cs typeface="Roboto"/>
              </a:rPr>
              <a:t>ncluses</a:t>
            </a:r>
            <a:endParaRPr sz="800" dirty="0">
              <a:latin typeface="Roboto"/>
              <a:cs typeface="Robo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37419" y="2913745"/>
            <a:ext cx="953039" cy="2269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635500" y="5198320"/>
            <a:ext cx="971550" cy="315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E3D40"/>
                </a:solidFill>
                <a:latin typeface="Gotham Bold"/>
                <a:cs typeface="Gotham Bold"/>
              </a:rPr>
              <a:t>AUBURN</a:t>
            </a:r>
            <a:r>
              <a:rPr sz="1200" b="1" spc="-35" dirty="0">
                <a:solidFill>
                  <a:srgbClr val="3E3D40"/>
                </a:solidFill>
                <a:latin typeface="Gotham Bold"/>
                <a:cs typeface="Gotham Bold"/>
              </a:rPr>
              <a:t> </a:t>
            </a:r>
            <a:r>
              <a:rPr sz="1200" b="1" spc="-5" dirty="0">
                <a:solidFill>
                  <a:srgbClr val="3E3D40"/>
                </a:solidFill>
                <a:latin typeface="Gotham Bold"/>
                <a:cs typeface="Gotham Bold"/>
              </a:rPr>
              <a:t>1</a:t>
            </a:r>
            <a:endParaRPr sz="1200" dirty="0">
              <a:latin typeface="Gotham Bold"/>
              <a:cs typeface="Gotham Bold"/>
            </a:endParaRPr>
          </a:p>
          <a:p>
            <a:pPr marL="1270" algn="ctr">
              <a:lnSpc>
                <a:spcPct val="100000"/>
              </a:lnSpc>
            </a:pPr>
            <a:r>
              <a:rPr sz="800" b="0" dirty="0" err="1">
                <a:solidFill>
                  <a:srgbClr val="3E3D40"/>
                </a:solidFill>
                <a:latin typeface="Roboto"/>
                <a:cs typeface="Roboto"/>
              </a:rPr>
              <a:t>Sablage</a:t>
            </a:r>
            <a:r>
              <a:rPr sz="800" b="0" dirty="0">
                <a:solidFill>
                  <a:srgbClr val="3E3D40"/>
                </a:solidFill>
                <a:latin typeface="Roboto"/>
                <a:cs typeface="Roboto"/>
              </a:rPr>
              <a:t> uni</a:t>
            </a:r>
            <a:r>
              <a:rPr sz="800" b="0" spc="-20" dirty="0">
                <a:solidFill>
                  <a:srgbClr val="3E3D40"/>
                </a:solidFill>
                <a:latin typeface="Roboto"/>
                <a:cs typeface="Roboto"/>
              </a:rPr>
              <a:t> </a:t>
            </a:r>
            <a:r>
              <a:rPr sz="800" b="0" dirty="0">
                <a:solidFill>
                  <a:srgbClr val="3E3D40"/>
                </a:solidFill>
                <a:latin typeface="Roboto"/>
                <a:cs typeface="Roboto"/>
              </a:rPr>
              <a:t>inclus</a:t>
            </a:r>
            <a:endParaRPr sz="800" dirty="0">
              <a:latin typeface="Roboto"/>
              <a:cs typeface="Robo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025611" y="2913745"/>
            <a:ext cx="953039" cy="22692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980203" y="5198320"/>
            <a:ext cx="1074647" cy="3077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algn="ctr">
              <a:lnSpc>
                <a:spcPts val="14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3E3D40"/>
                </a:solidFill>
                <a:latin typeface="Gotham Bold"/>
                <a:cs typeface="Gotham Bold"/>
              </a:rPr>
              <a:t>CAPELLA</a:t>
            </a:r>
            <a:r>
              <a:rPr sz="1200" b="1" spc="-75" dirty="0">
                <a:solidFill>
                  <a:srgbClr val="3E3D40"/>
                </a:solidFill>
                <a:latin typeface="Gotham Bold"/>
                <a:cs typeface="Gotham Bold"/>
              </a:rPr>
              <a:t> </a:t>
            </a:r>
            <a:r>
              <a:rPr sz="1200" b="1" spc="-5" dirty="0">
                <a:solidFill>
                  <a:srgbClr val="3E3D40"/>
                </a:solidFill>
                <a:latin typeface="Gotham Bold"/>
                <a:cs typeface="Gotham Bold"/>
              </a:rPr>
              <a:t>1L</a:t>
            </a:r>
            <a:endParaRPr sz="1200" dirty="0">
              <a:latin typeface="Gotham Bold"/>
              <a:cs typeface="Gotham Bold"/>
            </a:endParaRPr>
          </a:p>
          <a:p>
            <a:pPr marL="12700" algn="ctr">
              <a:lnSpc>
                <a:spcPts val="919"/>
              </a:lnSpc>
            </a:pPr>
            <a:r>
              <a:rPr lang="fr-FR" sz="800" b="0" spc="-5" dirty="0">
                <a:solidFill>
                  <a:srgbClr val="3E3D40"/>
                </a:solidFill>
                <a:latin typeface="Roboto"/>
                <a:cs typeface="Roboto"/>
              </a:rPr>
              <a:t>V</a:t>
            </a:r>
            <a:r>
              <a:rPr sz="800" b="0" spc="-5" dirty="0" err="1">
                <a:solidFill>
                  <a:srgbClr val="3E3D40"/>
                </a:solidFill>
                <a:latin typeface="Roboto"/>
                <a:cs typeface="Roboto"/>
              </a:rPr>
              <a:t>itrage</a:t>
            </a:r>
            <a:r>
              <a:rPr sz="800" b="0" spc="-25" dirty="0">
                <a:solidFill>
                  <a:srgbClr val="3E3D40"/>
                </a:solidFill>
                <a:latin typeface="Roboto"/>
                <a:cs typeface="Roboto"/>
              </a:rPr>
              <a:t> </a:t>
            </a:r>
            <a:r>
              <a:rPr lang="fr-FR" sz="800" b="0" spc="-25" dirty="0">
                <a:solidFill>
                  <a:srgbClr val="3E3D40"/>
                </a:solidFill>
                <a:latin typeface="Roboto"/>
                <a:cs typeface="Roboto"/>
              </a:rPr>
              <a:t>Delta clair</a:t>
            </a:r>
            <a:endParaRPr sz="800" dirty="0">
              <a:latin typeface="Roboto"/>
              <a:cs typeface="Robo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4103" y="5956300"/>
            <a:ext cx="6758320" cy="82009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375"/>
              </a:spcBef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Teintes et 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finitions au choix :</a:t>
            </a:r>
          </a:p>
          <a:p>
            <a:pPr marL="12700">
              <a:spcBef>
                <a:spcPts val="375"/>
              </a:spcBef>
            </a:pPr>
            <a:r>
              <a:rPr lang="fr-FR" sz="105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Disponibles en mono ou en </a:t>
            </a:r>
            <a:r>
              <a:rPr lang="fr-FR" sz="1050" spc="-5" dirty="0" err="1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bicoloration</a:t>
            </a:r>
            <a:r>
              <a:rPr lang="fr-FR" sz="105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</a:p>
          <a:p>
            <a:pPr marL="12700">
              <a:spcBef>
                <a:spcPts val="375"/>
              </a:spcBef>
            </a:pPr>
            <a:r>
              <a:rPr lang="fr-FR" sz="800" b="1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* </a:t>
            </a:r>
            <a:r>
              <a:rPr lang="fr-FR" sz="900" b="1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(blanc 9016 Mat intérieur)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28704" y="7861300"/>
            <a:ext cx="3107572" cy="30200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>
              <a:lnSpc>
                <a:spcPts val="2090"/>
              </a:lnSpc>
              <a:spcBef>
                <a:spcPts val="355"/>
              </a:spcBef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Limites d</a:t>
            </a:r>
            <a:r>
              <a:rPr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imension</a:t>
            </a:r>
            <a:r>
              <a:rPr lang="fr-FR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nelles</a:t>
            </a: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72003" y="1625967"/>
            <a:ext cx="4776284" cy="866904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fr-FR" sz="2400" spc="-20" dirty="0">
                <a:solidFill>
                  <a:srgbClr val="1B1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PORTES D’ENTRÉE</a:t>
            </a:r>
          </a:p>
          <a:p>
            <a:pPr>
              <a:lnSpc>
                <a:spcPct val="100000"/>
              </a:lnSpc>
              <a:spcBef>
                <a:spcPts val="500"/>
              </a:spcBef>
            </a:pPr>
            <a:r>
              <a:rPr lang="fr-FR" sz="2400" spc="-20" dirty="0">
                <a:solidFill>
                  <a:srgbClr val="1B1B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MONOBLOC ALUMINIUM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xfrm>
            <a:off x="3553546" y="284039"/>
            <a:ext cx="3507387" cy="386773"/>
          </a:xfrm>
          <a:prstGeom prst="rect">
            <a:avLst/>
          </a:prstGeom>
          <a:ln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430" spc="-5" dirty="0">
                <a:solidFill>
                  <a:srgbClr val="D0A923"/>
                </a:solidFill>
                <a:latin typeface="Arial" panose="020B0604020202020204" pitchFamily="34" charset="0"/>
                <a:cs typeface="Gotham Bold"/>
              </a:rPr>
              <a:t>OFFRE </a:t>
            </a:r>
            <a:r>
              <a:rPr lang="fr-FR" sz="2430" spc="-5" dirty="0">
                <a:solidFill>
                  <a:srgbClr val="D0A923"/>
                </a:solidFill>
                <a:latin typeface="Arial" panose="020B0604020202020204" pitchFamily="34" charset="0"/>
                <a:cs typeface="Gotham Bold"/>
              </a:rPr>
              <a:t>QUATTRO 2024  </a:t>
            </a:r>
            <a:endParaRPr sz="2430" spc="300" dirty="0">
              <a:ln w="22225">
                <a:solidFill>
                  <a:schemeClr val="bg1"/>
                </a:solidFill>
              </a:ln>
              <a:solidFill>
                <a:srgbClr val="D0A92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Gotham Bold"/>
            </a:endParaRPr>
          </a:p>
        </p:txBody>
      </p:sp>
      <p:pic>
        <p:nvPicPr>
          <p:cNvPr id="64" name="Image 6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88"/>
          <a:stretch/>
        </p:blipFill>
        <p:spPr>
          <a:xfrm>
            <a:off x="407700" y="241300"/>
            <a:ext cx="1736846" cy="457200"/>
          </a:xfrm>
          <a:prstGeom prst="rect">
            <a:avLst/>
          </a:prstGeom>
        </p:spPr>
      </p:pic>
      <p:sp>
        <p:nvSpPr>
          <p:cNvPr id="66" name="object 52"/>
          <p:cNvSpPr txBox="1"/>
          <p:nvPr/>
        </p:nvSpPr>
        <p:spPr>
          <a:xfrm>
            <a:off x="235278" y="1034547"/>
            <a:ext cx="7021517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1100" spc="15" dirty="0" err="1">
                <a:latin typeface="Roboto"/>
                <a:cs typeface="Roboto"/>
              </a:rPr>
              <a:t>Valable</a:t>
            </a:r>
            <a:r>
              <a:rPr sz="1100" spc="55" dirty="0">
                <a:latin typeface="Roboto"/>
                <a:cs typeface="Roboto"/>
              </a:rPr>
              <a:t> </a:t>
            </a:r>
            <a:r>
              <a:rPr sz="1400" b="1" spc="10" dirty="0">
                <a:solidFill>
                  <a:srgbClr val="D0A923"/>
                </a:solidFill>
                <a:latin typeface="Roboto"/>
                <a:cs typeface="Roboto"/>
              </a:rPr>
              <a:t>du</a:t>
            </a:r>
            <a:r>
              <a:rPr sz="1400" b="1" spc="50" dirty="0">
                <a:solidFill>
                  <a:srgbClr val="D0A923"/>
                </a:solidFill>
                <a:latin typeface="Roboto"/>
                <a:cs typeface="Roboto"/>
              </a:rPr>
              <a:t> </a:t>
            </a:r>
            <a:r>
              <a:rPr lang="fr-FR" sz="1400" b="1" spc="20" dirty="0">
                <a:solidFill>
                  <a:srgbClr val="D0A923"/>
                </a:solidFill>
                <a:latin typeface="Roboto"/>
                <a:cs typeface="Roboto"/>
              </a:rPr>
              <a:t>01</a:t>
            </a:r>
            <a:r>
              <a:rPr sz="1400" b="1" spc="20" dirty="0">
                <a:solidFill>
                  <a:srgbClr val="D0A923"/>
                </a:solidFill>
                <a:latin typeface="Roboto"/>
                <a:cs typeface="Roboto"/>
              </a:rPr>
              <a:t>/</a:t>
            </a:r>
            <a:r>
              <a:rPr lang="fr-FR" sz="1400" b="1" spc="20" dirty="0">
                <a:solidFill>
                  <a:srgbClr val="D0A923"/>
                </a:solidFill>
                <a:latin typeface="Roboto"/>
                <a:cs typeface="Roboto"/>
              </a:rPr>
              <a:t>01</a:t>
            </a:r>
            <a:r>
              <a:rPr sz="1400" b="1" spc="20" dirty="0">
                <a:solidFill>
                  <a:srgbClr val="D0A923"/>
                </a:solidFill>
                <a:latin typeface="Roboto"/>
                <a:cs typeface="Roboto"/>
              </a:rPr>
              <a:t>/2</a:t>
            </a:r>
            <a:r>
              <a:rPr lang="fr-FR" sz="1400" b="1" spc="20" dirty="0">
                <a:solidFill>
                  <a:srgbClr val="D0A923"/>
                </a:solidFill>
                <a:latin typeface="Roboto"/>
                <a:cs typeface="Roboto"/>
              </a:rPr>
              <a:t>4</a:t>
            </a:r>
            <a:r>
              <a:rPr sz="1400" b="1" spc="55" dirty="0">
                <a:solidFill>
                  <a:srgbClr val="D0A923"/>
                </a:solidFill>
                <a:latin typeface="Roboto"/>
                <a:cs typeface="Roboto"/>
              </a:rPr>
              <a:t> </a:t>
            </a:r>
            <a:r>
              <a:rPr sz="1400" b="1" spc="10" dirty="0">
                <a:solidFill>
                  <a:srgbClr val="D0A923"/>
                </a:solidFill>
                <a:latin typeface="Roboto"/>
                <a:cs typeface="Roboto"/>
              </a:rPr>
              <a:t>au</a:t>
            </a:r>
            <a:r>
              <a:rPr sz="1400" b="1" spc="55" dirty="0">
                <a:solidFill>
                  <a:srgbClr val="D0A923"/>
                </a:solidFill>
                <a:latin typeface="Roboto"/>
                <a:cs typeface="Roboto"/>
              </a:rPr>
              <a:t> </a:t>
            </a:r>
            <a:r>
              <a:rPr lang="fr-FR" sz="1400" b="1" spc="55" dirty="0">
                <a:solidFill>
                  <a:srgbClr val="D0A923"/>
                </a:solidFill>
                <a:latin typeface="Roboto"/>
                <a:cs typeface="Roboto"/>
              </a:rPr>
              <a:t>31</a:t>
            </a:r>
            <a:r>
              <a:rPr sz="1400" b="1" spc="25" dirty="0">
                <a:solidFill>
                  <a:srgbClr val="D0A923"/>
                </a:solidFill>
                <a:latin typeface="Roboto"/>
                <a:cs typeface="Roboto"/>
              </a:rPr>
              <a:t>/</a:t>
            </a:r>
            <a:r>
              <a:rPr lang="fr-FR" sz="1400" b="1" spc="25" dirty="0">
                <a:solidFill>
                  <a:srgbClr val="D0A923"/>
                </a:solidFill>
                <a:latin typeface="Roboto"/>
                <a:cs typeface="Roboto"/>
              </a:rPr>
              <a:t>12</a:t>
            </a:r>
            <a:r>
              <a:rPr sz="1400" b="1" spc="25" dirty="0">
                <a:solidFill>
                  <a:srgbClr val="D0A923"/>
                </a:solidFill>
                <a:latin typeface="Roboto"/>
                <a:cs typeface="Roboto"/>
              </a:rPr>
              <a:t>/2</a:t>
            </a:r>
            <a:r>
              <a:rPr lang="fr-FR" sz="1400" b="1" spc="25" dirty="0">
                <a:solidFill>
                  <a:srgbClr val="D0A923"/>
                </a:solidFill>
                <a:latin typeface="Roboto"/>
                <a:cs typeface="Roboto"/>
              </a:rPr>
              <a:t>4 </a:t>
            </a:r>
            <a:r>
              <a:rPr lang="fr-FR" sz="1100" spc="30" dirty="0">
                <a:latin typeface="Roboto"/>
                <a:cs typeface="Roboto"/>
              </a:rPr>
              <a:t>sauf </a:t>
            </a:r>
            <a:r>
              <a:rPr lang="fr-FR" sz="1100" spc="35" dirty="0">
                <a:latin typeface="Roboto"/>
                <a:cs typeface="Roboto"/>
              </a:rPr>
              <a:t>fluctuation </a:t>
            </a:r>
            <a:r>
              <a:rPr lang="fr-FR" sz="1100" spc="20" dirty="0">
                <a:latin typeface="Roboto"/>
                <a:cs typeface="Roboto"/>
              </a:rPr>
              <a:t>du </a:t>
            </a:r>
            <a:r>
              <a:rPr lang="fr-FR" sz="1100" spc="30" dirty="0">
                <a:latin typeface="Roboto"/>
                <a:cs typeface="Roboto"/>
              </a:rPr>
              <a:t>coût </a:t>
            </a:r>
            <a:r>
              <a:rPr lang="fr-FR" sz="1100" spc="15" dirty="0">
                <a:latin typeface="Roboto"/>
                <a:cs typeface="Roboto"/>
              </a:rPr>
              <a:t>de </a:t>
            </a:r>
            <a:r>
              <a:rPr lang="fr-FR" sz="1100" spc="25" dirty="0">
                <a:latin typeface="Roboto"/>
                <a:cs typeface="Roboto"/>
              </a:rPr>
              <a:t>nos </a:t>
            </a:r>
            <a:r>
              <a:rPr lang="fr-FR" sz="1100" spc="35" dirty="0">
                <a:latin typeface="Roboto"/>
                <a:cs typeface="Roboto"/>
              </a:rPr>
              <a:t>matières </a:t>
            </a:r>
            <a:r>
              <a:rPr lang="fr-FR" sz="1100" spc="40" dirty="0">
                <a:latin typeface="Roboto"/>
                <a:cs typeface="Roboto"/>
              </a:rPr>
              <a:t>premières </a:t>
            </a:r>
            <a:r>
              <a:rPr lang="fr-FR" sz="1100" spc="20" dirty="0">
                <a:latin typeface="Roboto"/>
                <a:cs typeface="Roboto"/>
              </a:rPr>
              <a:t>ou </a:t>
            </a:r>
            <a:r>
              <a:rPr lang="fr-FR" sz="1100" spc="35" dirty="0">
                <a:latin typeface="Roboto"/>
                <a:cs typeface="Roboto"/>
              </a:rPr>
              <a:t>autres hausses</a:t>
            </a:r>
            <a:r>
              <a:rPr lang="fr-FR" sz="1100" spc="195" dirty="0">
                <a:latin typeface="Roboto"/>
                <a:cs typeface="Roboto"/>
              </a:rPr>
              <a:t> </a:t>
            </a:r>
            <a:r>
              <a:rPr lang="fr-FR" sz="1100" spc="40" dirty="0">
                <a:latin typeface="Roboto"/>
                <a:cs typeface="Roboto"/>
              </a:rPr>
              <a:t>fournisseurs. </a:t>
            </a:r>
            <a:r>
              <a:rPr sz="1100" spc="-254" dirty="0">
                <a:latin typeface="Roboto"/>
                <a:cs typeface="Roboto"/>
              </a:rPr>
              <a:t> </a:t>
            </a:r>
            <a:r>
              <a:rPr sz="1100" i="1" spc="20" dirty="0">
                <a:latin typeface="Roboto"/>
                <a:cs typeface="Roboto"/>
              </a:rPr>
              <a:t>Annule</a:t>
            </a:r>
            <a:r>
              <a:rPr sz="1100" i="1" spc="45" dirty="0">
                <a:latin typeface="Roboto"/>
                <a:cs typeface="Roboto"/>
              </a:rPr>
              <a:t> </a:t>
            </a:r>
            <a:r>
              <a:rPr sz="1100" i="1" spc="10" dirty="0">
                <a:latin typeface="Roboto"/>
                <a:cs typeface="Roboto"/>
              </a:rPr>
              <a:t>et</a:t>
            </a:r>
            <a:r>
              <a:rPr sz="1100" i="1" spc="50" dirty="0">
                <a:latin typeface="Roboto"/>
                <a:cs typeface="Roboto"/>
              </a:rPr>
              <a:t> </a:t>
            </a:r>
            <a:r>
              <a:rPr sz="1100" i="1" spc="20" dirty="0">
                <a:latin typeface="Roboto"/>
                <a:cs typeface="Roboto"/>
              </a:rPr>
              <a:t>remplace</a:t>
            </a:r>
            <a:r>
              <a:rPr sz="1100" i="1" spc="50" dirty="0">
                <a:latin typeface="Roboto"/>
                <a:cs typeface="Roboto"/>
              </a:rPr>
              <a:t> </a:t>
            </a:r>
            <a:r>
              <a:rPr sz="1100" i="1" spc="15" dirty="0">
                <a:latin typeface="Roboto"/>
                <a:cs typeface="Roboto"/>
              </a:rPr>
              <a:t>les</a:t>
            </a:r>
            <a:r>
              <a:rPr sz="1100" i="1" spc="55" dirty="0">
                <a:latin typeface="Roboto"/>
                <a:cs typeface="Roboto"/>
              </a:rPr>
              <a:t> </a:t>
            </a:r>
            <a:r>
              <a:rPr sz="1100" i="1" spc="15" dirty="0">
                <a:latin typeface="Roboto"/>
                <a:cs typeface="Roboto"/>
              </a:rPr>
              <a:t>offres</a:t>
            </a:r>
            <a:r>
              <a:rPr sz="1100" i="1" spc="50" dirty="0">
                <a:latin typeface="Roboto"/>
                <a:cs typeface="Roboto"/>
              </a:rPr>
              <a:t> </a:t>
            </a:r>
            <a:r>
              <a:rPr sz="1100" i="1" spc="20" dirty="0">
                <a:latin typeface="Roboto"/>
                <a:cs typeface="Roboto"/>
              </a:rPr>
              <a:t>précédentes.</a:t>
            </a:r>
            <a:endParaRPr sz="1100" i="1" dirty="0">
              <a:latin typeface="Roboto"/>
              <a:cs typeface="Roboto"/>
            </a:endParaRPr>
          </a:p>
        </p:txBody>
      </p:sp>
      <p:grpSp>
        <p:nvGrpSpPr>
          <p:cNvPr id="43" name="Groupe 42"/>
          <p:cNvGrpSpPr/>
          <p:nvPr/>
        </p:nvGrpSpPr>
        <p:grpSpPr>
          <a:xfrm>
            <a:off x="5590280" y="1663419"/>
            <a:ext cx="1010100" cy="792000"/>
            <a:chOff x="1935989" y="3497143"/>
            <a:chExt cx="1010100" cy="792000"/>
          </a:xfrm>
        </p:grpSpPr>
        <p:sp>
          <p:nvSpPr>
            <p:cNvPr id="71" name="object 50"/>
            <p:cNvSpPr/>
            <p:nvPr/>
          </p:nvSpPr>
          <p:spPr>
            <a:xfrm>
              <a:off x="2059283" y="3497143"/>
              <a:ext cx="792000" cy="792000"/>
            </a:xfrm>
            <a:custGeom>
              <a:avLst/>
              <a:gdLst/>
              <a:ahLst/>
              <a:cxnLst/>
              <a:rect l="l" t="t" r="r" b="b"/>
              <a:pathLst>
                <a:path w="864235" h="864235">
                  <a:moveTo>
                    <a:pt x="432003" y="0"/>
                  </a:moveTo>
                  <a:lnTo>
                    <a:pt x="384932" y="2534"/>
                  </a:lnTo>
                  <a:lnTo>
                    <a:pt x="339330" y="9963"/>
                  </a:lnTo>
                  <a:lnTo>
                    <a:pt x="295459" y="22023"/>
                  </a:lnTo>
                  <a:lnTo>
                    <a:pt x="253583" y="38449"/>
                  </a:lnTo>
                  <a:lnTo>
                    <a:pt x="213965" y="58979"/>
                  </a:lnTo>
                  <a:lnTo>
                    <a:pt x="176870" y="83348"/>
                  </a:lnTo>
                  <a:lnTo>
                    <a:pt x="142561" y="111295"/>
                  </a:lnTo>
                  <a:lnTo>
                    <a:pt x="111300" y="142554"/>
                  </a:lnTo>
                  <a:lnTo>
                    <a:pt x="83353" y="176862"/>
                  </a:lnTo>
                  <a:lnTo>
                    <a:pt x="58982" y="213956"/>
                  </a:lnTo>
                  <a:lnTo>
                    <a:pt x="38451" y="253572"/>
                  </a:lnTo>
                  <a:lnTo>
                    <a:pt x="22024" y="295447"/>
                  </a:lnTo>
                  <a:lnTo>
                    <a:pt x="9964" y="339318"/>
                  </a:lnTo>
                  <a:lnTo>
                    <a:pt x="2535" y="384920"/>
                  </a:lnTo>
                  <a:lnTo>
                    <a:pt x="0" y="431990"/>
                  </a:lnTo>
                  <a:lnTo>
                    <a:pt x="2535" y="479063"/>
                  </a:lnTo>
                  <a:lnTo>
                    <a:pt x="9964" y="524667"/>
                  </a:lnTo>
                  <a:lnTo>
                    <a:pt x="22024" y="568539"/>
                  </a:lnTo>
                  <a:lnTo>
                    <a:pt x="38451" y="610415"/>
                  </a:lnTo>
                  <a:lnTo>
                    <a:pt x="58982" y="650033"/>
                  </a:lnTo>
                  <a:lnTo>
                    <a:pt x="83353" y="687128"/>
                  </a:lnTo>
                  <a:lnTo>
                    <a:pt x="111300" y="721437"/>
                  </a:lnTo>
                  <a:lnTo>
                    <a:pt x="142561" y="752697"/>
                  </a:lnTo>
                  <a:lnTo>
                    <a:pt x="176870" y="780643"/>
                  </a:lnTo>
                  <a:lnTo>
                    <a:pt x="213965" y="805013"/>
                  </a:lnTo>
                  <a:lnTo>
                    <a:pt x="253583" y="825543"/>
                  </a:lnTo>
                  <a:lnTo>
                    <a:pt x="295459" y="841970"/>
                  </a:lnTo>
                  <a:lnTo>
                    <a:pt x="339330" y="854029"/>
                  </a:lnTo>
                  <a:lnTo>
                    <a:pt x="384932" y="861458"/>
                  </a:lnTo>
                  <a:lnTo>
                    <a:pt x="432003" y="863993"/>
                  </a:lnTo>
                  <a:lnTo>
                    <a:pt x="479073" y="861458"/>
                  </a:lnTo>
                  <a:lnTo>
                    <a:pt x="524676" y="854029"/>
                  </a:lnTo>
                  <a:lnTo>
                    <a:pt x="568547" y="841970"/>
                  </a:lnTo>
                  <a:lnTo>
                    <a:pt x="610423" y="825543"/>
                  </a:lnTo>
                  <a:lnTo>
                    <a:pt x="650040" y="805013"/>
                  </a:lnTo>
                  <a:lnTo>
                    <a:pt x="687135" y="780643"/>
                  </a:lnTo>
                  <a:lnTo>
                    <a:pt x="721445" y="752697"/>
                  </a:lnTo>
                  <a:lnTo>
                    <a:pt x="752705" y="721437"/>
                  </a:lnTo>
                  <a:lnTo>
                    <a:pt x="780652" y="687128"/>
                  </a:lnTo>
                  <a:lnTo>
                    <a:pt x="805023" y="650033"/>
                  </a:lnTo>
                  <a:lnTo>
                    <a:pt x="825554" y="610415"/>
                  </a:lnTo>
                  <a:lnTo>
                    <a:pt x="841981" y="568539"/>
                  </a:lnTo>
                  <a:lnTo>
                    <a:pt x="854042" y="524667"/>
                  </a:lnTo>
                  <a:lnTo>
                    <a:pt x="861471" y="479063"/>
                  </a:lnTo>
                  <a:lnTo>
                    <a:pt x="864006" y="431990"/>
                  </a:lnTo>
                  <a:lnTo>
                    <a:pt x="861471" y="384920"/>
                  </a:lnTo>
                  <a:lnTo>
                    <a:pt x="854042" y="339318"/>
                  </a:lnTo>
                  <a:lnTo>
                    <a:pt x="841981" y="295447"/>
                  </a:lnTo>
                  <a:lnTo>
                    <a:pt x="825554" y="253572"/>
                  </a:lnTo>
                  <a:lnTo>
                    <a:pt x="805023" y="213956"/>
                  </a:lnTo>
                  <a:lnTo>
                    <a:pt x="780652" y="176862"/>
                  </a:lnTo>
                  <a:lnTo>
                    <a:pt x="752705" y="142554"/>
                  </a:lnTo>
                  <a:lnTo>
                    <a:pt x="721445" y="111295"/>
                  </a:lnTo>
                  <a:lnTo>
                    <a:pt x="687135" y="83348"/>
                  </a:lnTo>
                  <a:lnTo>
                    <a:pt x="650040" y="58979"/>
                  </a:lnTo>
                  <a:lnTo>
                    <a:pt x="610423" y="38449"/>
                  </a:lnTo>
                  <a:lnTo>
                    <a:pt x="568547" y="22023"/>
                  </a:lnTo>
                  <a:lnTo>
                    <a:pt x="524676" y="9963"/>
                  </a:lnTo>
                  <a:lnTo>
                    <a:pt x="479073" y="2534"/>
                  </a:lnTo>
                  <a:lnTo>
                    <a:pt x="432003" y="0"/>
                  </a:lnTo>
                  <a:close/>
                </a:path>
              </a:pathLst>
            </a:custGeom>
            <a:solidFill>
              <a:srgbClr val="D0A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ZoneTexte 40"/>
            <p:cNvSpPr txBox="1"/>
            <p:nvPr/>
          </p:nvSpPr>
          <p:spPr>
            <a:xfrm rot="20735666">
              <a:off x="1935989" y="3716821"/>
              <a:ext cx="1010100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Livraison en</a:t>
              </a:r>
              <a:r>
                <a:rPr lang="fr-FR" sz="800" spc="-5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  <a:r>
                <a:rPr lang="fr-FR" sz="800" spc="-4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800" spc="-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jours </a:t>
              </a:r>
              <a:r>
                <a:rPr lang="fr-FR" sz="800" spc="-28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800" spc="-5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ouvré</a:t>
              </a:r>
              <a:r>
                <a:rPr lang="fr-FR" sz="900" spc="-5" dirty="0">
                  <a:solidFill>
                    <a:srgbClr val="FFFFFF"/>
                  </a:solidFill>
                  <a:latin typeface="Roboto"/>
                  <a:cs typeface="Roboto"/>
                </a:rPr>
                <a:t>s</a:t>
              </a:r>
              <a:endParaRPr lang="fr-FR" sz="900" dirty="0"/>
            </a:p>
          </p:txBody>
        </p:sp>
      </p:grpSp>
      <p:sp>
        <p:nvSpPr>
          <p:cNvPr id="80" name="object 18"/>
          <p:cNvSpPr txBox="1"/>
          <p:nvPr/>
        </p:nvSpPr>
        <p:spPr>
          <a:xfrm>
            <a:off x="478237" y="5749677"/>
            <a:ext cx="6600026" cy="188683"/>
          </a:xfrm>
          <a:prstGeom prst="rect">
            <a:avLst/>
          </a:prstGeom>
          <a:solidFill>
            <a:srgbClr val="D0A923"/>
          </a:solidFill>
        </p:spPr>
        <p:txBody>
          <a:bodyPr vert="horz" wrap="square" lIns="0" tIns="0" rIns="0" bIns="0" rtlCol="0" anchor="ctr" anchorCtr="0">
            <a:noAutofit/>
          </a:bodyPr>
          <a:lstStyle/>
          <a:p>
            <a:pPr marL="304800" algn="ctr">
              <a:lnSpc>
                <a:spcPct val="100000"/>
              </a:lnSpc>
              <a:spcBef>
                <a:spcPts val="365"/>
              </a:spcBef>
            </a:pPr>
            <a:r>
              <a:rPr lang="fr-FR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CES </a:t>
            </a:r>
            <a:r>
              <a:rPr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PRIX SONT SOUMIS AUX CONDITIONS INDIQUÉES CI-DESSOUS</a:t>
            </a:r>
            <a:r>
              <a:rPr lang="fr-FR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endParaRPr sz="1100" dirty="0">
              <a:latin typeface="Roboto"/>
              <a:cs typeface="Roboto"/>
            </a:endParaRPr>
          </a:p>
        </p:txBody>
      </p:sp>
      <p:graphicFrame>
        <p:nvGraphicFramePr>
          <p:cNvPr id="61" name="Tableau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964137"/>
              </p:ext>
            </p:extLst>
          </p:nvPr>
        </p:nvGraphicFramePr>
        <p:xfrm>
          <a:off x="3747574" y="8013700"/>
          <a:ext cx="3535876" cy="707336"/>
        </p:xfrm>
        <a:graphic>
          <a:graphicData uri="http://schemas.openxmlformats.org/drawingml/2006/table">
            <a:tbl>
              <a:tblPr/>
              <a:tblGrid>
                <a:gridCol w="5640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3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05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869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DORMANT</a:t>
                      </a:r>
                      <a:r>
                        <a:rPr lang="fr-FR" sz="10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ETROIT SANS AILE (9, 40 et 60 mm)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696"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TABLEAU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</a:t>
                      </a:r>
                      <a:r>
                        <a:rPr lang="fr-FR" sz="700" b="0" i="0" u="none" strike="noStrike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fr-FR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DORMANT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647"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Hors standard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A9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Hors standard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A9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73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HAUTEUR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2202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2203 à 2250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A9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2233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2234</a:t>
                      </a:r>
                      <a:r>
                        <a:rPr lang="fr-FR" sz="7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2281</a:t>
                      </a:r>
                      <a:endParaRPr lang="fr-FR" sz="7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A9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fr-FR" sz="700" b="0" i="0" u="none" strike="noStrike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951</a:t>
                      </a:r>
                      <a:endParaRPr lang="fr-FR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952 à</a:t>
                      </a:r>
                      <a:r>
                        <a:rPr lang="fr-FR" sz="7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A9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1013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1014 à 1062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A9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9" name="Groupe 78"/>
          <p:cNvGrpSpPr/>
          <p:nvPr/>
        </p:nvGrpSpPr>
        <p:grpSpPr>
          <a:xfrm>
            <a:off x="3016250" y="1689106"/>
            <a:ext cx="1688049" cy="457047"/>
            <a:chOff x="843424" y="6280924"/>
            <a:chExt cx="1606546" cy="434979"/>
          </a:xfrm>
        </p:grpSpPr>
        <p:sp>
          <p:nvSpPr>
            <p:cNvPr id="86" name="Espace réservé du texte 19"/>
            <p:cNvSpPr txBox="1">
              <a:spLocks/>
            </p:cNvSpPr>
            <p:nvPr/>
          </p:nvSpPr>
          <p:spPr>
            <a:xfrm>
              <a:off x="843424" y="6301025"/>
              <a:ext cx="1606546" cy="4148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67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/>
                </a:rPr>
                <a:t>                </a:t>
              </a:r>
              <a:endParaRPr lang="fr-FR" sz="2600" dirty="0">
                <a:solidFill>
                  <a:schemeClr val="accent1"/>
                </a:solidFill>
              </a:endParaRPr>
            </a:p>
          </p:txBody>
        </p:sp>
        <p:pic>
          <p:nvPicPr>
            <p:cNvPr id="88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48708" y="6280924"/>
              <a:ext cx="1311910" cy="382582"/>
            </a:xfrm>
            <a:prstGeom prst="rect">
              <a:avLst/>
            </a:prstGeom>
          </p:spPr>
        </p:pic>
      </p:grpSp>
      <p:grpSp>
        <p:nvGrpSpPr>
          <p:cNvPr id="72" name="Groupe 71"/>
          <p:cNvGrpSpPr/>
          <p:nvPr/>
        </p:nvGrpSpPr>
        <p:grpSpPr>
          <a:xfrm>
            <a:off x="3542170" y="6107643"/>
            <a:ext cx="3382211" cy="651482"/>
            <a:chOff x="438451" y="6912160"/>
            <a:chExt cx="3382211" cy="651482"/>
          </a:xfrm>
        </p:grpSpPr>
        <p:grpSp>
          <p:nvGrpSpPr>
            <p:cNvPr id="62" name="Groupe 61"/>
            <p:cNvGrpSpPr/>
            <p:nvPr/>
          </p:nvGrpSpPr>
          <p:grpSpPr>
            <a:xfrm>
              <a:off x="2482850" y="6915642"/>
              <a:ext cx="648002" cy="648000"/>
              <a:chOff x="2960036" y="6915642"/>
              <a:chExt cx="648002" cy="648000"/>
            </a:xfrm>
          </p:grpSpPr>
          <p:pic>
            <p:nvPicPr>
              <p:cNvPr id="1028" name="Picture 4" descr="Nos Coloris - Clotalys, Portails &amp; Clôtures design aluminium"/>
              <p:cNvPicPr preferRelativeResize="0">
                <a:picLocks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8869" b="51385"/>
              <a:stretch/>
            </p:blipFill>
            <p:spPr bwMode="auto">
              <a:xfrm>
                <a:off x="2960038" y="6915642"/>
                <a:ext cx="648000" cy="64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ZoneTexte 41"/>
              <p:cNvSpPr txBox="1"/>
              <p:nvPr/>
            </p:nvSpPr>
            <p:spPr>
              <a:xfrm>
                <a:off x="2960036" y="6961308"/>
                <a:ext cx="648002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Noir 2100 Sablé</a:t>
                </a:r>
              </a:p>
            </p:txBody>
          </p:sp>
        </p:grpSp>
        <p:grpSp>
          <p:nvGrpSpPr>
            <p:cNvPr id="60" name="Groupe 59"/>
            <p:cNvGrpSpPr/>
            <p:nvPr/>
          </p:nvGrpSpPr>
          <p:grpSpPr>
            <a:xfrm>
              <a:off x="3172661" y="6914264"/>
              <a:ext cx="648001" cy="645896"/>
              <a:chOff x="3745250" y="6914264"/>
              <a:chExt cx="648001" cy="645896"/>
            </a:xfrm>
          </p:grpSpPr>
          <p:pic>
            <p:nvPicPr>
              <p:cNvPr id="1030" name="Picture 6" descr="Caparol RAL 3004 / #782c39 code couleur hexadécimal"/>
              <p:cNvPicPr preferRelativeResize="0">
                <a:picLocks noChangeArrowheads="1"/>
              </p:cNvPicPr>
              <p:nvPr/>
            </p:nvPicPr>
            <p:blipFill rotWithShape="1">
              <a:blip r:embed="rId10" cstate="print">
                <a:grayscl/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colorTemperature colorTemp="88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40" t="7756" r="5829" b="34163"/>
              <a:stretch/>
            </p:blipFill>
            <p:spPr bwMode="auto">
              <a:xfrm>
                <a:off x="3745250" y="6914264"/>
                <a:ext cx="648000" cy="645896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</p:pic>
          <p:sp>
            <p:nvSpPr>
              <p:cNvPr id="87" name="ZoneTexte 86"/>
              <p:cNvSpPr txBox="1"/>
              <p:nvPr/>
            </p:nvSpPr>
            <p:spPr>
              <a:xfrm>
                <a:off x="3748837" y="6959935"/>
                <a:ext cx="64441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Gris 2900 Sablé</a:t>
                </a:r>
              </a:p>
            </p:txBody>
          </p:sp>
        </p:grpSp>
        <p:grpSp>
          <p:nvGrpSpPr>
            <p:cNvPr id="67" name="Groupe 66"/>
            <p:cNvGrpSpPr/>
            <p:nvPr/>
          </p:nvGrpSpPr>
          <p:grpSpPr>
            <a:xfrm>
              <a:off x="1111250" y="6912160"/>
              <a:ext cx="648000" cy="648000"/>
              <a:chOff x="1283636" y="6912160"/>
              <a:chExt cx="648000" cy="648000"/>
            </a:xfrm>
          </p:grpSpPr>
          <p:sp>
            <p:nvSpPr>
              <p:cNvPr id="17" name="object 17"/>
              <p:cNvSpPr txBox="1"/>
              <p:nvPr/>
            </p:nvSpPr>
            <p:spPr>
              <a:xfrm>
                <a:off x="1283636" y="6912160"/>
                <a:ext cx="648000" cy="648000"/>
              </a:xfrm>
              <a:prstGeom prst="rect">
                <a:avLst/>
              </a:prstGeom>
              <a:solidFill>
                <a:srgbClr val="393D43"/>
              </a:solidFill>
            </p:spPr>
            <p:txBody>
              <a:bodyPr vert="horz" wrap="square" lIns="0" tIns="5080" rIns="0" bIns="0" rtlCol="0">
                <a:spAutoFit/>
              </a:bodyPr>
              <a:lstStyle/>
              <a:p>
                <a:pPr>
                  <a:lnSpc>
                    <a:spcPct val="100000"/>
                  </a:lnSpc>
                  <a:spcBef>
                    <a:spcPts val="40"/>
                  </a:spcBef>
                </a:pPr>
                <a:endParaRPr sz="11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04470" marR="197485" indent="83820">
                  <a:lnSpc>
                    <a:spcPct val="100000"/>
                  </a:lnSpc>
                </a:pPr>
                <a:endParaRPr lang="fr-FR" sz="900" spc="-10" dirty="0">
                  <a:solidFill>
                    <a:srgbClr val="ECEDED"/>
                  </a:solidFill>
                  <a:latin typeface="Roboto"/>
                  <a:cs typeface="Roboto"/>
                </a:endParaRPr>
              </a:p>
              <a:p>
                <a:pPr marL="204470" marR="197485" indent="83820">
                  <a:lnSpc>
                    <a:spcPct val="100000"/>
                  </a:lnSpc>
                </a:pPr>
                <a:endParaRPr sz="900" dirty="0">
                  <a:latin typeface="Roboto"/>
                  <a:cs typeface="Roboto"/>
                </a:endParaRPr>
              </a:p>
            </p:txBody>
          </p:sp>
          <p:sp>
            <p:nvSpPr>
              <p:cNvPr id="92" name="ZoneTexte 91"/>
              <p:cNvSpPr txBox="1"/>
              <p:nvPr/>
            </p:nvSpPr>
            <p:spPr>
              <a:xfrm>
                <a:off x="1289447" y="7023100"/>
                <a:ext cx="6367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7016 Mat</a:t>
                </a:r>
              </a:p>
            </p:txBody>
          </p:sp>
        </p:grpSp>
        <p:grpSp>
          <p:nvGrpSpPr>
            <p:cNvPr id="65" name="Groupe 64"/>
            <p:cNvGrpSpPr/>
            <p:nvPr/>
          </p:nvGrpSpPr>
          <p:grpSpPr>
            <a:xfrm>
              <a:off x="1797050" y="6912160"/>
              <a:ext cx="648000" cy="648000"/>
              <a:chOff x="2121836" y="6912160"/>
              <a:chExt cx="648000" cy="648000"/>
            </a:xfrm>
          </p:grpSpPr>
          <p:sp>
            <p:nvSpPr>
              <p:cNvPr id="37" name="object 37"/>
              <p:cNvSpPr txBox="1">
                <a:spLocks/>
              </p:cNvSpPr>
              <p:nvPr/>
            </p:nvSpPr>
            <p:spPr>
              <a:xfrm>
                <a:off x="2121836" y="6912160"/>
                <a:ext cx="648000" cy="648000"/>
              </a:xfrm>
              <a:prstGeom prst="rect">
                <a:avLst/>
              </a:prstGeom>
              <a:solidFill>
                <a:srgbClr val="393D43"/>
              </a:solidFill>
            </p:spPr>
            <p:txBody>
              <a:bodyPr vert="horz" wrap="square" lIns="0" tIns="5080" rIns="0" bIns="0" rtlCol="0">
                <a:noAutofit/>
              </a:bodyPr>
              <a:lstStyle/>
              <a:p>
                <a:pPr marL="204470" marR="197485" indent="-635" algn="ctr">
                  <a:lnSpc>
                    <a:spcPct val="100000"/>
                  </a:lnSpc>
                </a:pPr>
                <a:endParaRPr lang="fr-FR" sz="900" spc="-5" dirty="0">
                  <a:solidFill>
                    <a:srgbClr val="ECEDED"/>
                  </a:solidFill>
                  <a:latin typeface="Roboto"/>
                  <a:cs typeface="Roboto"/>
                </a:endParaRPr>
              </a:p>
              <a:p>
                <a:pPr marL="204470" marR="197485" indent="-635" algn="ctr">
                  <a:lnSpc>
                    <a:spcPct val="100000"/>
                  </a:lnSpc>
                </a:pPr>
                <a:endParaRPr sz="900" b="0" dirty="0">
                  <a:solidFill>
                    <a:srgbClr val="ECEDED"/>
                  </a:solidFill>
                  <a:latin typeface="Roboto"/>
                  <a:cs typeface="Roboto"/>
                </a:endParaRPr>
              </a:p>
            </p:txBody>
          </p:sp>
          <p:sp>
            <p:nvSpPr>
              <p:cNvPr id="93" name="ZoneTexte 92"/>
              <p:cNvSpPr txBox="1"/>
              <p:nvPr/>
            </p:nvSpPr>
            <p:spPr>
              <a:xfrm>
                <a:off x="2128821" y="7023100"/>
                <a:ext cx="6410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7016 Granité</a:t>
                </a:r>
              </a:p>
            </p:txBody>
          </p:sp>
        </p:grpSp>
        <p:grpSp>
          <p:nvGrpSpPr>
            <p:cNvPr id="69" name="Groupe 68"/>
            <p:cNvGrpSpPr/>
            <p:nvPr/>
          </p:nvGrpSpPr>
          <p:grpSpPr>
            <a:xfrm>
              <a:off x="438451" y="6915335"/>
              <a:ext cx="642848" cy="637200"/>
              <a:chOff x="438451" y="6915335"/>
              <a:chExt cx="642848" cy="637200"/>
            </a:xfrm>
          </p:grpSpPr>
          <p:sp>
            <p:nvSpPr>
              <p:cNvPr id="30" name="object 30"/>
              <p:cNvSpPr txBox="1"/>
              <p:nvPr/>
            </p:nvSpPr>
            <p:spPr>
              <a:xfrm>
                <a:off x="438451" y="6915335"/>
                <a:ext cx="637200" cy="637200"/>
              </a:xfrm>
              <a:prstGeom prst="rect">
                <a:avLst/>
              </a:prstGeom>
              <a:ln w="6350">
                <a:solidFill>
                  <a:srgbClr val="3E3D40"/>
                </a:solidFill>
              </a:ln>
            </p:spPr>
            <p:txBody>
              <a:bodyPr vert="horz" wrap="square" lIns="0" tIns="1905" rIns="0" bIns="0" rtlCol="0">
                <a:noAutofit/>
              </a:bodyPr>
              <a:lstStyle/>
              <a:p>
                <a:pPr marL="201295" marR="194310" indent="83820">
                  <a:lnSpc>
                    <a:spcPct val="100000"/>
                  </a:lnSpc>
                </a:pPr>
                <a:endParaRPr lang="fr-FR" sz="900" spc="-10" dirty="0">
                  <a:solidFill>
                    <a:srgbClr val="3E3D40"/>
                  </a:solidFill>
                  <a:latin typeface="Roboto"/>
                  <a:cs typeface="Roboto"/>
                </a:endParaRPr>
              </a:p>
              <a:p>
                <a:pPr marL="201295" marR="194310" indent="83820">
                  <a:lnSpc>
                    <a:spcPct val="100000"/>
                  </a:lnSpc>
                </a:pPr>
                <a:endParaRPr lang="fr-FR" sz="900" spc="-10" dirty="0">
                  <a:solidFill>
                    <a:srgbClr val="3E3D40"/>
                  </a:solidFill>
                  <a:latin typeface="Roboto"/>
                  <a:cs typeface="Roboto"/>
                </a:endParaRPr>
              </a:p>
            </p:txBody>
          </p:sp>
          <p:sp>
            <p:nvSpPr>
              <p:cNvPr id="94" name="ZoneTexte 93"/>
              <p:cNvSpPr txBox="1"/>
              <p:nvPr/>
            </p:nvSpPr>
            <p:spPr>
              <a:xfrm>
                <a:off x="438451" y="7023100"/>
                <a:ext cx="6428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9016 Mat</a:t>
                </a:r>
              </a:p>
            </p:txBody>
          </p:sp>
        </p:grpSp>
      </p:grpSp>
      <p:graphicFrame>
        <p:nvGraphicFramePr>
          <p:cNvPr id="100" name="Tableau 9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432753"/>
              </p:ext>
            </p:extLst>
          </p:nvPr>
        </p:nvGraphicFramePr>
        <p:xfrm>
          <a:off x="3719153" y="8839073"/>
          <a:ext cx="3564297" cy="707336"/>
        </p:xfrm>
        <a:graphic>
          <a:graphicData uri="http://schemas.openxmlformats.org/drawingml/2006/table">
            <a:tbl>
              <a:tblPr/>
              <a:tblGrid>
                <a:gridCol w="612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869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DORMANT</a:t>
                      </a:r>
                      <a:r>
                        <a:rPr lang="fr-FR" sz="10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INTERMEDIAIRE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696"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TABLEAU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DE DORMANT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696"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Hors standard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A9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Hors standard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A9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189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HAUTEUR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2208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2209 à 2250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A9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2238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2239</a:t>
                      </a:r>
                      <a:r>
                        <a:rPr lang="fr-FR" sz="7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2280</a:t>
                      </a:r>
                      <a:endParaRPr lang="fr-FR" sz="7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A9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fr-FR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962</a:t>
                      </a:r>
                      <a:endParaRPr lang="fr-FR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963 à</a:t>
                      </a:r>
                      <a:r>
                        <a:rPr lang="fr-FR" sz="7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A9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1022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1023 à 1060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A9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2" name="Tableau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6472846"/>
              </p:ext>
            </p:extLst>
          </p:nvPr>
        </p:nvGraphicFramePr>
        <p:xfrm>
          <a:off x="3711502" y="9668564"/>
          <a:ext cx="3564297" cy="707336"/>
        </p:xfrm>
        <a:graphic>
          <a:graphicData uri="http://schemas.openxmlformats.org/drawingml/2006/table">
            <a:tbl>
              <a:tblPr/>
              <a:tblGrid>
                <a:gridCol w="612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7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869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DORMANT</a:t>
                      </a:r>
                      <a:r>
                        <a:rPr lang="fr-FR" sz="10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LARGE</a:t>
                      </a:r>
                      <a:endParaRPr lang="fr-FR" sz="10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FR" sz="8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696"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TABLEAU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DOS DE DORMANT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8696">
                <a:tc>
                  <a:txBody>
                    <a:bodyPr/>
                    <a:lstStyle/>
                    <a:p>
                      <a:pPr algn="ctr" fontAlgn="ctr"/>
                      <a:endParaRPr lang="fr-FR" sz="1100" b="0" i="0" u="none" strike="noStrike">
                        <a:effectLst/>
                        <a:latin typeface="Bahnschrift Ligh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Hors standard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A923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fr-FR" sz="7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Hors standard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A9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42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HAUTEUR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2218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2219 à 2250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A9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2248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2249</a:t>
                      </a:r>
                      <a:r>
                        <a:rPr lang="fr-FR" sz="7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2280</a:t>
                      </a:r>
                      <a:endParaRPr lang="fr-FR" sz="7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A9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2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LARGEUR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</a:t>
                      </a:r>
                      <a:r>
                        <a:rPr lang="fr-FR" sz="7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982</a:t>
                      </a:r>
                      <a:endParaRPr lang="fr-FR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983 à</a:t>
                      </a:r>
                      <a:r>
                        <a:rPr lang="fr-FR" sz="700" b="0" i="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A92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 1042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1043 à 1060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A9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4" name="Image 10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4"/>
          <a:stretch/>
        </p:blipFill>
        <p:spPr>
          <a:xfrm>
            <a:off x="2566989" y="6846506"/>
            <a:ext cx="4752594" cy="945039"/>
          </a:xfrm>
          <a:prstGeom prst="rect">
            <a:avLst/>
          </a:prstGeom>
        </p:spPr>
      </p:pic>
      <p:sp>
        <p:nvSpPr>
          <p:cNvPr id="105" name="object 65"/>
          <p:cNvSpPr txBox="1"/>
          <p:nvPr/>
        </p:nvSpPr>
        <p:spPr>
          <a:xfrm>
            <a:off x="466897" y="7023100"/>
            <a:ext cx="208923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Dormants au choix :</a:t>
            </a:r>
            <a:endParaRPr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Image 10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00" y="8218110"/>
            <a:ext cx="2310190" cy="2310190"/>
          </a:xfrm>
          <a:prstGeom prst="rect">
            <a:avLst/>
          </a:prstGeom>
        </p:spPr>
      </p:pic>
      <p:sp>
        <p:nvSpPr>
          <p:cNvPr id="1031" name="ZoneTexte 1030"/>
          <p:cNvSpPr txBox="1"/>
          <p:nvPr/>
        </p:nvSpPr>
        <p:spPr>
          <a:xfrm>
            <a:off x="2566989" y="8817120"/>
            <a:ext cx="77135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Dimensions maxi selon le dormant choisi</a:t>
            </a:r>
          </a:p>
        </p:txBody>
      </p:sp>
      <p:cxnSp>
        <p:nvCxnSpPr>
          <p:cNvPr id="1033" name="Connecteur droit avec flèche 1032"/>
          <p:cNvCxnSpPr>
            <a:stCxn id="1031" idx="0"/>
          </p:cNvCxnSpPr>
          <p:nvPr/>
        </p:nvCxnSpPr>
        <p:spPr>
          <a:xfrm flipV="1">
            <a:off x="2952666" y="8137157"/>
            <a:ext cx="758836" cy="679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5" name="Connecteur droit avec flèche 1034"/>
          <p:cNvCxnSpPr>
            <a:stCxn id="1031" idx="2"/>
          </p:cNvCxnSpPr>
          <p:nvPr/>
        </p:nvCxnSpPr>
        <p:spPr>
          <a:xfrm>
            <a:off x="2952666" y="9232618"/>
            <a:ext cx="758836" cy="533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7" name="Connecteur droit avec flèche 1036"/>
          <p:cNvCxnSpPr/>
          <p:nvPr/>
        </p:nvCxnSpPr>
        <p:spPr>
          <a:xfrm>
            <a:off x="3338343" y="8900816"/>
            <a:ext cx="3731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6" name="Espace réservé du texte 19"/>
          <p:cNvSpPr txBox="1">
            <a:spLocks/>
          </p:cNvSpPr>
          <p:nvPr/>
        </p:nvSpPr>
        <p:spPr>
          <a:xfrm>
            <a:off x="3023544" y="1701740"/>
            <a:ext cx="1688049" cy="4359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67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</a:rPr>
              <a:t>                </a:t>
            </a:r>
            <a:endParaRPr lang="fr-FR" sz="2600" dirty="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41238" y="9994900"/>
            <a:ext cx="381000" cy="108000"/>
          </a:xfrm>
          <a:prstGeom prst="rect">
            <a:avLst/>
          </a:prstGeom>
          <a:solidFill>
            <a:srgbClr val="A184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98762" y="215124"/>
            <a:ext cx="526355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5" dirty="0">
                <a:solidFill>
                  <a:srgbClr val="FFFFFF"/>
                </a:solidFill>
                <a:latin typeface="Roboto"/>
                <a:cs typeface="Roboto"/>
              </a:rPr>
              <a:t>La </a:t>
            </a:r>
            <a:r>
              <a:rPr sz="2000" b="1" spc="-10" dirty="0">
                <a:solidFill>
                  <a:srgbClr val="FFFFFF"/>
                </a:solidFill>
                <a:latin typeface="Roboto"/>
                <a:cs typeface="Roboto"/>
              </a:rPr>
              <a:t>porte </a:t>
            </a:r>
            <a:r>
              <a:rPr sz="2000" b="1" spc="-15" dirty="0">
                <a:solidFill>
                  <a:srgbClr val="FFFFFF"/>
                </a:solidFill>
                <a:latin typeface="Roboto"/>
                <a:cs typeface="Roboto"/>
              </a:rPr>
              <a:t>d’entrée </a:t>
            </a:r>
            <a:r>
              <a:rPr sz="2000" b="1" spc="-5" dirty="0">
                <a:solidFill>
                  <a:srgbClr val="FFFFFF"/>
                </a:solidFill>
                <a:latin typeface="Roboto"/>
                <a:cs typeface="Roboto"/>
              </a:rPr>
              <a:t>monobloc </a:t>
            </a:r>
            <a:r>
              <a:rPr sz="2000" b="1" spc="-15" dirty="0">
                <a:solidFill>
                  <a:srgbClr val="FFFFFF"/>
                </a:solidFill>
                <a:latin typeface="Roboto"/>
                <a:cs typeface="Roboto"/>
              </a:rPr>
              <a:t>en</a:t>
            </a:r>
            <a:r>
              <a:rPr sz="2000" b="1" spc="-20" dirty="0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Roboto"/>
                <a:cs typeface="Roboto"/>
              </a:rPr>
              <a:t>aluminium</a:t>
            </a:r>
            <a:endParaRPr sz="2000" dirty="0">
              <a:latin typeface="Roboto"/>
              <a:cs typeface="Robot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6896" y="7175500"/>
            <a:ext cx="4500779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fr-FR" sz="1600" b="1" dirty="0">
                <a:solidFill>
                  <a:srgbClr val="D0A923"/>
                </a:solidFill>
                <a:latin typeface="Roboto"/>
                <a:cs typeface="Roboto"/>
              </a:rPr>
              <a:t>Options cumulables </a:t>
            </a:r>
            <a:r>
              <a:rPr lang="fr-FR" sz="1600" dirty="0">
                <a:solidFill>
                  <a:srgbClr val="D0A923"/>
                </a:solidFill>
                <a:latin typeface="Roboto"/>
                <a:cs typeface="Roboto"/>
              </a:rPr>
              <a:t>« Tarif moins remise »</a:t>
            </a:r>
            <a:endParaRPr sz="1600" b="1" dirty="0">
              <a:solidFill>
                <a:srgbClr val="002E4A"/>
              </a:solidFill>
              <a:latin typeface="Roboto"/>
              <a:cs typeface="Roboto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84750" y="7660516"/>
            <a:ext cx="5594217" cy="286778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06680" indent="-93980">
              <a:lnSpc>
                <a:spcPct val="100000"/>
              </a:lnSpc>
              <a:spcBef>
                <a:spcPts val="470"/>
              </a:spcBef>
              <a:buClr>
                <a:srgbClr val="D0A923"/>
              </a:buClr>
              <a:buChar char="•"/>
              <a:tabLst>
                <a:tab pos="107314" algn="l"/>
              </a:tabLst>
            </a:pPr>
            <a:r>
              <a:rPr lang="fr-FR" sz="1300" b="0" dirty="0">
                <a:solidFill>
                  <a:srgbClr val="3E3D40"/>
                </a:solidFill>
                <a:latin typeface="Roboto"/>
                <a:cs typeface="Roboto"/>
              </a:rPr>
              <a:t> </a:t>
            </a:r>
            <a:r>
              <a:rPr lang="fr-FR" sz="120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d</a:t>
            </a:r>
            <a:r>
              <a:rPr sz="1200" b="0" dirty="0" err="1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ormants</a:t>
            </a:r>
            <a:r>
              <a:rPr sz="1200" b="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</a:t>
            </a:r>
            <a:r>
              <a:rPr sz="1200" b="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aile </a:t>
            </a:r>
            <a:r>
              <a:rPr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40 mm,</a:t>
            </a:r>
            <a:r>
              <a:rPr lang="fr-FR"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</a:t>
            </a:r>
            <a:r>
              <a:rPr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60 mm </a:t>
            </a:r>
            <a:r>
              <a:rPr sz="1200" b="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 </a:t>
            </a:r>
            <a:r>
              <a:rPr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</a:t>
            </a:r>
            <a:r>
              <a:rPr sz="1200" b="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sans aile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" indent="-93980">
              <a:lnSpc>
                <a:spcPct val="100000"/>
              </a:lnSpc>
              <a:spcBef>
                <a:spcPts val="40"/>
              </a:spcBef>
              <a:buClr>
                <a:srgbClr val="D0A923"/>
              </a:buClr>
              <a:buChar char="•"/>
              <a:tabLst>
                <a:tab pos="107314" algn="l"/>
              </a:tabLst>
            </a:pPr>
            <a:r>
              <a:rPr lang="fr-FR" sz="1200" b="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sz="1200" b="0" dirty="0" err="1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orte</a:t>
            </a:r>
            <a:r>
              <a:rPr sz="1200" b="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</a:t>
            </a:r>
            <a:r>
              <a:rPr sz="1200" b="0" spc="5" dirty="0" err="1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</a:t>
            </a:r>
            <a:r>
              <a:rPr lang="fr-FR" sz="1200" b="0" spc="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imposte, 1 ou 2</a:t>
            </a:r>
            <a:r>
              <a:rPr sz="1200" b="0" spc="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tierce</a:t>
            </a:r>
            <a:r>
              <a:rPr lang="fr-FR"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(s)</a:t>
            </a:r>
            <a:r>
              <a:rPr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5" dirty="0" err="1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tierce +</a:t>
            </a:r>
            <a:r>
              <a:rPr sz="1200" b="0" spc="2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imposte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" indent="-93980">
              <a:lnSpc>
                <a:spcPct val="100000"/>
              </a:lnSpc>
              <a:spcBef>
                <a:spcPts val="40"/>
              </a:spcBef>
              <a:buClr>
                <a:srgbClr val="D0A923"/>
              </a:buClr>
              <a:buChar char="•"/>
              <a:tabLst>
                <a:tab pos="107314" algn="l"/>
              </a:tabLst>
            </a:pPr>
            <a:r>
              <a:rPr lang="fr-FR" sz="1200" b="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</a:t>
            </a:r>
            <a:r>
              <a:rPr sz="1200" b="0" dirty="0" err="1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apées</a:t>
            </a:r>
            <a:r>
              <a:rPr sz="1200" b="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1200" b="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doublage pour </a:t>
            </a:r>
            <a:r>
              <a:rPr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isolation de 100 </a:t>
            </a:r>
            <a:r>
              <a:rPr sz="1200" b="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r>
              <a:rPr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mm</a:t>
            </a:r>
            <a:endParaRPr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" indent="-93980">
              <a:lnSpc>
                <a:spcPct val="100000"/>
              </a:lnSpc>
              <a:spcBef>
                <a:spcPts val="40"/>
              </a:spcBef>
              <a:buClr>
                <a:srgbClr val="D0A923"/>
              </a:buClr>
              <a:buChar char="•"/>
              <a:tabLst>
                <a:tab pos="107314" algn="l"/>
              </a:tabLst>
            </a:pPr>
            <a:r>
              <a:rPr lang="fr-FR" sz="1200" b="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</a:t>
            </a:r>
            <a:r>
              <a:rPr sz="1200" b="0" dirty="0" err="1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ornières</a:t>
            </a:r>
            <a:r>
              <a:rPr sz="1200" b="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 </a:t>
            </a:r>
            <a:r>
              <a:rPr sz="1200" b="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sz="1200" b="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sz="1200" b="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sz="1200" b="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 </a:t>
            </a:r>
            <a:r>
              <a:rPr sz="1200" b="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sz="1200" b="0" spc="-5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200" b="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fr-FR" sz="1200" b="0" spc="-5" dirty="0">
              <a:solidFill>
                <a:srgbClr val="3E3D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" indent="-93980">
              <a:spcBef>
                <a:spcPts val="40"/>
              </a:spcBef>
              <a:buClr>
                <a:srgbClr val="D0A923"/>
              </a:buClr>
              <a:buFontTx/>
              <a:buChar char="•"/>
              <a:tabLst>
                <a:tab pos="107314" algn="l"/>
              </a:tabLst>
            </a:pPr>
            <a:r>
              <a:rPr lang="sv-SE" sz="120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 </a:t>
            </a:r>
            <a:r>
              <a:rPr lang="sv-SE" sz="120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sv-SE" sz="120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2</a:t>
            </a:r>
            <a:r>
              <a:rPr lang="sv-SE" sz="1200" spc="-1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120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 / 70 x 2 mm (T1 2024)</a:t>
            </a:r>
          </a:p>
          <a:p>
            <a:pPr marL="106680" indent="-93980">
              <a:spcBef>
                <a:spcPts val="40"/>
              </a:spcBef>
              <a:buClr>
                <a:srgbClr val="D0A923"/>
              </a:buClr>
              <a:buFontTx/>
              <a:buChar char="•"/>
              <a:tabLst>
                <a:tab pos="107314" algn="l"/>
              </a:tabLst>
            </a:pPr>
            <a:r>
              <a:rPr lang="fr-FR" sz="120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Élargisseurs </a:t>
            </a:r>
            <a:r>
              <a:rPr lang="fr-FR" sz="120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FR" sz="120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dormant</a:t>
            </a:r>
          </a:p>
          <a:p>
            <a:pPr marL="106680" indent="-93980">
              <a:spcBef>
                <a:spcPts val="40"/>
              </a:spcBef>
              <a:buClr>
                <a:srgbClr val="D0A923"/>
              </a:buClr>
              <a:buFontTx/>
              <a:buChar char="•"/>
              <a:tabLst>
                <a:tab pos="107314" algn="l"/>
              </a:tabLst>
            </a:pPr>
            <a:r>
              <a:rPr lang="fr-FR" sz="120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système</a:t>
            </a:r>
            <a:r>
              <a:rPr lang="fr-FR" sz="1200" spc="-1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EURASTOP </a:t>
            </a:r>
            <a:r>
              <a:rPr lang="fr-FR" sz="1050" i="1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(barre 12 pions anti-</a:t>
            </a:r>
            <a:r>
              <a:rPr lang="fr-FR" sz="1050" i="1" spc="-5" dirty="0" err="1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dégondage</a:t>
            </a:r>
            <a:r>
              <a:rPr lang="fr-FR" sz="1050" i="1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fr-FR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" indent="-93980">
              <a:spcBef>
                <a:spcPts val="40"/>
              </a:spcBef>
              <a:buClr>
                <a:srgbClr val="D0A923"/>
              </a:buClr>
              <a:buFontTx/>
              <a:buChar char="•"/>
              <a:tabLst>
                <a:tab pos="107314" algn="l"/>
              </a:tabLst>
            </a:pPr>
            <a:r>
              <a:rPr lang="fr-FR" sz="120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Rejet </a:t>
            </a:r>
            <a:r>
              <a:rPr lang="fr-FR" sz="1200" spc="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d’eau</a:t>
            </a:r>
          </a:p>
          <a:p>
            <a:pPr marL="106680" indent="-93980">
              <a:spcBef>
                <a:spcPts val="40"/>
              </a:spcBef>
              <a:buClr>
                <a:srgbClr val="D0A923"/>
              </a:buClr>
              <a:buFontTx/>
              <a:buChar char="•"/>
              <a:tabLst>
                <a:tab pos="107314" algn="l"/>
              </a:tabLst>
            </a:pPr>
            <a:r>
              <a:rPr lang="fr-FR" sz="120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Imprimés de vitrages </a:t>
            </a:r>
            <a:r>
              <a:rPr lang="fr-FR" sz="120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hors</a:t>
            </a:r>
            <a:r>
              <a:rPr lang="fr-FR" sz="1200" spc="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6680" indent="-93980">
              <a:spcBef>
                <a:spcPts val="40"/>
              </a:spcBef>
              <a:buClr>
                <a:srgbClr val="D0A923"/>
              </a:buClr>
              <a:buFontTx/>
              <a:buChar char="•"/>
              <a:tabLst>
                <a:tab pos="107314" algn="l"/>
              </a:tabLst>
            </a:pPr>
            <a:r>
              <a:rPr lang="fr-FR" sz="120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Béquilles </a:t>
            </a:r>
            <a:r>
              <a:rPr lang="fr-FR" sz="120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20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bâtons </a:t>
            </a:r>
            <a:r>
              <a:rPr lang="fr-FR" sz="120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fr-FR" sz="120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tirage</a:t>
            </a:r>
          </a:p>
          <a:p>
            <a:pPr marL="106680" indent="-93980">
              <a:spcBef>
                <a:spcPts val="40"/>
              </a:spcBef>
              <a:buClr>
                <a:srgbClr val="D0A923"/>
              </a:buClr>
              <a:buFontTx/>
              <a:buChar char="•"/>
              <a:tabLst>
                <a:tab pos="107314" algn="l"/>
              </a:tabLst>
            </a:pPr>
            <a:r>
              <a:rPr lang="fr-FR" sz="120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Quincaillerie </a:t>
            </a:r>
            <a:r>
              <a:rPr lang="fr-FR" sz="120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(autres </a:t>
            </a:r>
            <a:r>
              <a:rPr lang="fr-FR" sz="120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cylindres,</a:t>
            </a:r>
            <a:r>
              <a:rPr lang="fr-FR" sz="1200" spc="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gâches...)</a:t>
            </a:r>
          </a:p>
          <a:p>
            <a:pPr marL="106680" indent="-93980">
              <a:spcBef>
                <a:spcPts val="40"/>
              </a:spcBef>
              <a:buClr>
                <a:srgbClr val="D0A923"/>
              </a:buClr>
              <a:buFontTx/>
              <a:buChar char="•"/>
              <a:tabLst>
                <a:tab pos="107314" algn="l"/>
              </a:tabLst>
            </a:pPr>
            <a:r>
              <a:rPr lang="fr-FR" sz="120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porte connectée </a:t>
            </a:r>
            <a:r>
              <a:rPr lang="fr-FR" sz="1200" spc="1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"NUKI" et "SOMFY« </a:t>
            </a:r>
          </a:p>
          <a:p>
            <a:pPr marL="106680" indent="-93980">
              <a:spcBef>
                <a:spcPts val="40"/>
              </a:spcBef>
              <a:buClr>
                <a:srgbClr val="D0A923"/>
              </a:buClr>
              <a:buFontTx/>
              <a:buChar char="•"/>
              <a:tabLst>
                <a:tab pos="107314" algn="l"/>
              </a:tabLst>
            </a:pPr>
            <a:r>
              <a:rPr lang="fr-FR" sz="1200" spc="1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Serrure motorisée </a:t>
            </a:r>
            <a:r>
              <a:rPr lang="fr-FR" sz="120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fr-FR" sz="1200" spc="-3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domotique</a:t>
            </a:r>
          </a:p>
          <a:p>
            <a:pPr marL="106680" indent="-93980">
              <a:spcBef>
                <a:spcPts val="40"/>
              </a:spcBef>
              <a:buClr>
                <a:srgbClr val="D0A923"/>
              </a:buClr>
              <a:buFontTx/>
              <a:buChar char="•"/>
              <a:tabLst>
                <a:tab pos="107314" algn="l"/>
              </a:tabLst>
            </a:pPr>
            <a:r>
              <a:rPr lang="fr-FR" sz="120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Réhausses</a:t>
            </a:r>
            <a:r>
              <a:rPr lang="fr-FR" sz="120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seuil</a:t>
            </a:r>
          </a:p>
          <a:p>
            <a:pPr marL="12700">
              <a:spcBef>
                <a:spcPts val="40"/>
              </a:spcBef>
              <a:buClr>
                <a:srgbClr val="D0A923"/>
              </a:buClr>
              <a:tabLst>
                <a:tab pos="107314" algn="l"/>
              </a:tabLst>
            </a:pPr>
            <a:endParaRPr lang="fr-FR" sz="1300" spc="-5" dirty="0">
              <a:solidFill>
                <a:srgbClr val="3E3D40"/>
              </a:solidFill>
              <a:latin typeface="Roboto"/>
              <a:cs typeface="Roboto"/>
            </a:endParaRPr>
          </a:p>
          <a:p>
            <a:pPr marL="106680" indent="-93980">
              <a:spcBef>
                <a:spcPts val="40"/>
              </a:spcBef>
              <a:buClr>
                <a:srgbClr val="D0A923"/>
              </a:buClr>
              <a:buFontTx/>
              <a:buChar char="•"/>
              <a:tabLst>
                <a:tab pos="107314" algn="l"/>
              </a:tabLst>
            </a:pPr>
            <a:endParaRPr lang="fr-FR" sz="1300" dirty="0">
              <a:solidFill>
                <a:srgbClr val="3E3D40"/>
              </a:solidFill>
              <a:latin typeface="Roboto"/>
              <a:cs typeface="Roboto"/>
            </a:endParaRPr>
          </a:p>
          <a:p>
            <a:pPr marL="106680" indent="-93980">
              <a:spcBef>
                <a:spcPts val="40"/>
              </a:spcBef>
              <a:buClr>
                <a:srgbClr val="D0A923"/>
              </a:buClr>
              <a:buFontTx/>
              <a:buChar char="•"/>
              <a:tabLst>
                <a:tab pos="107314" algn="l"/>
              </a:tabLst>
            </a:pPr>
            <a:endParaRPr lang="fr-FR" sz="1300" dirty="0">
              <a:latin typeface="Roboto"/>
              <a:cs typeface="Roboto"/>
            </a:endParaRPr>
          </a:p>
          <a:p>
            <a:pPr marL="106680" indent="-93980">
              <a:spcBef>
                <a:spcPts val="40"/>
              </a:spcBef>
              <a:buClr>
                <a:srgbClr val="D0A923"/>
              </a:buClr>
              <a:buFontTx/>
              <a:buChar char="•"/>
              <a:tabLst>
                <a:tab pos="107314" algn="l"/>
              </a:tabLst>
            </a:pPr>
            <a:endParaRPr lang="fr-FR" sz="1300" dirty="0">
              <a:solidFill>
                <a:srgbClr val="3E3D40"/>
              </a:solidFill>
              <a:latin typeface="Roboto"/>
              <a:cs typeface="Roboto"/>
            </a:endParaRPr>
          </a:p>
          <a:p>
            <a:pPr marL="106680" indent="-93980">
              <a:spcBef>
                <a:spcPts val="40"/>
              </a:spcBef>
              <a:buClr>
                <a:srgbClr val="D0A923"/>
              </a:buClr>
              <a:buFontTx/>
              <a:buChar char="•"/>
              <a:tabLst>
                <a:tab pos="107314" algn="l"/>
              </a:tabLst>
            </a:pPr>
            <a:endParaRPr lang="fr-FR" sz="1300" dirty="0">
              <a:latin typeface="Roboto"/>
              <a:cs typeface="Roboto"/>
            </a:endParaRPr>
          </a:p>
          <a:p>
            <a:pPr marL="106680" indent="-93980">
              <a:spcBef>
                <a:spcPts val="40"/>
              </a:spcBef>
              <a:buClr>
                <a:srgbClr val="D0A923"/>
              </a:buClr>
              <a:buFontTx/>
              <a:buChar char="•"/>
              <a:tabLst>
                <a:tab pos="107314" algn="l"/>
              </a:tabLst>
            </a:pPr>
            <a:endParaRPr lang="fr-FR" sz="1300" dirty="0">
              <a:latin typeface="Roboto"/>
              <a:cs typeface="Roboto"/>
            </a:endParaRPr>
          </a:p>
          <a:p>
            <a:pPr marL="106680" indent="-93980">
              <a:spcBef>
                <a:spcPts val="40"/>
              </a:spcBef>
              <a:buClr>
                <a:srgbClr val="D0A923"/>
              </a:buClr>
              <a:buFontTx/>
              <a:buChar char="•"/>
              <a:tabLst>
                <a:tab pos="107314" algn="l"/>
              </a:tabLst>
            </a:pPr>
            <a:endParaRPr lang="fr-FR" sz="1300" spc="5" dirty="0">
              <a:solidFill>
                <a:srgbClr val="3E3D40"/>
              </a:solidFill>
              <a:latin typeface="Roboto"/>
              <a:cs typeface="Roboto"/>
            </a:endParaRPr>
          </a:p>
          <a:p>
            <a:pPr marL="106680" indent="-93980">
              <a:spcBef>
                <a:spcPts val="40"/>
              </a:spcBef>
              <a:buClr>
                <a:srgbClr val="D0A923"/>
              </a:buClr>
              <a:buFontTx/>
              <a:buChar char="•"/>
              <a:tabLst>
                <a:tab pos="107314" algn="l"/>
              </a:tabLst>
            </a:pPr>
            <a:endParaRPr lang="fr-FR" sz="1300" dirty="0">
              <a:latin typeface="Roboto"/>
              <a:cs typeface="Roboto"/>
            </a:endParaRPr>
          </a:p>
          <a:p>
            <a:pPr marL="106680" indent="-93980">
              <a:spcBef>
                <a:spcPts val="40"/>
              </a:spcBef>
              <a:buClr>
                <a:srgbClr val="D0A923"/>
              </a:buClr>
              <a:buFontTx/>
              <a:buChar char="•"/>
              <a:tabLst>
                <a:tab pos="107314" algn="l"/>
              </a:tabLst>
            </a:pPr>
            <a:endParaRPr lang="sv-SE" sz="1300" spc="-5" dirty="0">
              <a:solidFill>
                <a:srgbClr val="3E3D40"/>
              </a:solidFill>
              <a:latin typeface="Roboto"/>
              <a:cs typeface="Roboto"/>
            </a:endParaRPr>
          </a:p>
          <a:p>
            <a:pPr marL="106680" indent="-93980">
              <a:spcBef>
                <a:spcPts val="40"/>
              </a:spcBef>
              <a:buClr>
                <a:srgbClr val="D0A923"/>
              </a:buClr>
              <a:buFontTx/>
              <a:buChar char="•"/>
              <a:tabLst>
                <a:tab pos="107314" algn="l"/>
              </a:tabLst>
            </a:pPr>
            <a:endParaRPr lang="sv-SE" sz="1300" dirty="0">
              <a:latin typeface="Roboto"/>
              <a:cs typeface="Roboto"/>
            </a:endParaRPr>
          </a:p>
          <a:p>
            <a:pPr marL="106680" indent="-93980">
              <a:lnSpc>
                <a:spcPct val="100000"/>
              </a:lnSpc>
              <a:spcBef>
                <a:spcPts val="40"/>
              </a:spcBef>
              <a:buClr>
                <a:srgbClr val="D0A923"/>
              </a:buClr>
              <a:buChar char="•"/>
              <a:tabLst>
                <a:tab pos="107314" algn="l"/>
              </a:tabLst>
            </a:pPr>
            <a:endParaRPr sz="1300" dirty="0">
              <a:latin typeface="Roboto"/>
              <a:cs typeface="Robot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41" y="10393849"/>
            <a:ext cx="7556499" cy="180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" algn="ctr">
              <a:lnSpc>
                <a:spcPct val="100000"/>
              </a:lnSpc>
            </a:pPr>
            <a:r>
              <a:rPr sz="1050" b="1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</a:t>
            </a:r>
            <a:r>
              <a:rPr lang="fr-FR" sz="1050" b="1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autres </a:t>
            </a:r>
            <a:r>
              <a:rPr sz="105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teintes</a:t>
            </a:r>
            <a:r>
              <a:rPr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RAL </a:t>
            </a:r>
            <a:r>
              <a:rPr sz="105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grandes dimensions hors </a:t>
            </a:r>
            <a:r>
              <a:rPr sz="105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sz="105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sont </a:t>
            </a:r>
            <a:r>
              <a:rPr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 cumulables </a:t>
            </a:r>
            <a:r>
              <a:rPr sz="105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avec cette</a:t>
            </a:r>
            <a:r>
              <a:rPr sz="1050" b="1" spc="6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1" spc="-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offre.</a:t>
            </a:r>
            <a:endParaRPr sz="105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417984" y="799402"/>
            <a:ext cx="4731385" cy="12700"/>
            <a:chOff x="1417984" y="799402"/>
            <a:chExt cx="4731385" cy="12700"/>
          </a:xfrm>
        </p:grpSpPr>
        <p:sp>
          <p:nvSpPr>
            <p:cNvPr id="28" name="object 28"/>
            <p:cNvSpPr/>
            <p:nvPr/>
          </p:nvSpPr>
          <p:spPr>
            <a:xfrm>
              <a:off x="1417984" y="805752"/>
              <a:ext cx="1498600" cy="0"/>
            </a:xfrm>
            <a:custGeom>
              <a:avLst/>
              <a:gdLst/>
              <a:ahLst/>
              <a:cxnLst/>
              <a:rect l="l" t="t" r="r" b="b"/>
              <a:pathLst>
                <a:path w="1498600">
                  <a:moveTo>
                    <a:pt x="1498015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644005" y="805752"/>
              <a:ext cx="1505585" cy="0"/>
            </a:xfrm>
            <a:custGeom>
              <a:avLst/>
              <a:gdLst/>
              <a:ahLst/>
              <a:cxnLst/>
              <a:rect l="l" t="t" r="r" b="b"/>
              <a:pathLst>
                <a:path w="1505585">
                  <a:moveTo>
                    <a:pt x="1505000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2498057" y="4203914"/>
            <a:ext cx="443073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b="1" spc="-45" dirty="0">
                <a:latin typeface="Roboto"/>
                <a:cs typeface="Roboto"/>
              </a:rPr>
              <a:t>É</a:t>
            </a:r>
            <a:r>
              <a:rPr sz="1600" b="1" spc="-45" dirty="0" err="1">
                <a:latin typeface="Roboto"/>
                <a:cs typeface="Roboto"/>
              </a:rPr>
              <a:t>quipement</a:t>
            </a:r>
            <a:r>
              <a:rPr sz="1600" b="1" spc="-45" dirty="0">
                <a:latin typeface="Roboto"/>
                <a:cs typeface="Roboto"/>
              </a:rPr>
              <a:t> </a:t>
            </a:r>
            <a:r>
              <a:rPr sz="1600" b="1" spc="-40" dirty="0">
                <a:latin typeface="Roboto"/>
                <a:cs typeface="Roboto"/>
              </a:rPr>
              <a:t>standard </a:t>
            </a:r>
            <a:r>
              <a:rPr sz="1600" b="1" spc="-35" dirty="0">
                <a:latin typeface="Roboto"/>
                <a:cs typeface="Roboto"/>
              </a:rPr>
              <a:t>inclus </a:t>
            </a:r>
            <a:r>
              <a:rPr sz="1600" b="1" spc="-30" dirty="0">
                <a:latin typeface="Roboto"/>
                <a:cs typeface="Roboto"/>
              </a:rPr>
              <a:t>dans </a:t>
            </a:r>
            <a:r>
              <a:rPr sz="1600" b="1" spc="-35" dirty="0">
                <a:latin typeface="Roboto"/>
                <a:cs typeface="Roboto"/>
              </a:rPr>
              <a:t>le</a:t>
            </a:r>
            <a:r>
              <a:rPr sz="1600" b="1" spc="-204" dirty="0">
                <a:latin typeface="Roboto"/>
                <a:cs typeface="Roboto"/>
              </a:rPr>
              <a:t> </a:t>
            </a:r>
            <a:r>
              <a:rPr sz="1600" b="1" spc="-45" dirty="0">
                <a:latin typeface="Roboto"/>
                <a:cs typeface="Roboto"/>
              </a:rPr>
              <a:t>prix</a:t>
            </a:r>
            <a:r>
              <a:rPr lang="fr-FR" sz="1600" b="1" spc="-45" dirty="0">
                <a:latin typeface="Roboto"/>
                <a:cs typeface="Roboto"/>
              </a:rPr>
              <a:t> :</a:t>
            </a:r>
            <a:endParaRPr sz="1600" dirty="0">
              <a:latin typeface="Roboto"/>
              <a:cs typeface="Roboto"/>
            </a:endParaRPr>
          </a:p>
        </p:txBody>
      </p:sp>
      <p:pic>
        <p:nvPicPr>
          <p:cNvPr id="102" name="object 40"/>
          <p:cNvPicPr/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49590" y="3292762"/>
            <a:ext cx="385736" cy="385739"/>
          </a:xfrm>
          <a:prstGeom prst="rect">
            <a:avLst/>
          </a:prstGeom>
        </p:spPr>
      </p:pic>
      <p:sp>
        <p:nvSpPr>
          <p:cNvPr id="104" name="Rectangle 103"/>
          <p:cNvSpPr/>
          <p:nvPr/>
        </p:nvSpPr>
        <p:spPr>
          <a:xfrm>
            <a:off x="641" y="2701"/>
            <a:ext cx="7556500" cy="92594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" name="object 65"/>
          <p:cNvSpPr txBox="1"/>
          <p:nvPr/>
        </p:nvSpPr>
        <p:spPr>
          <a:xfrm>
            <a:off x="443651" y="1083469"/>
            <a:ext cx="5444953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1600" b="1" spc="-45" dirty="0">
                <a:latin typeface="Arial" panose="020B0604020202020204" pitchFamily="34" charset="0"/>
                <a:cs typeface="Arial" panose="020B0604020202020204" pitchFamily="34" charset="0"/>
              </a:rPr>
              <a:t>Ouvrant Monobloc alu 80 mm, conception brevetée</a:t>
            </a:r>
            <a:endParaRPr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e 38"/>
          <p:cNvGrpSpPr/>
          <p:nvPr/>
        </p:nvGrpSpPr>
        <p:grpSpPr>
          <a:xfrm>
            <a:off x="179041" y="1424139"/>
            <a:ext cx="2007430" cy="3064112"/>
            <a:chOff x="236436" y="1424139"/>
            <a:chExt cx="2007430" cy="3064112"/>
          </a:xfrm>
        </p:grpSpPr>
        <p:grpSp>
          <p:nvGrpSpPr>
            <p:cNvPr id="2" name="Groupe 1"/>
            <p:cNvGrpSpPr/>
            <p:nvPr/>
          </p:nvGrpSpPr>
          <p:grpSpPr>
            <a:xfrm>
              <a:off x="236436" y="1424139"/>
              <a:ext cx="1913987" cy="3064112"/>
              <a:chOff x="443503" y="1765300"/>
              <a:chExt cx="1957891" cy="3134398"/>
            </a:xfrm>
          </p:grpSpPr>
          <p:pic>
            <p:nvPicPr>
              <p:cNvPr id="107" name="object 6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74571" y="1841500"/>
                <a:ext cx="1852556" cy="3058198"/>
              </a:xfrm>
              <a:prstGeom prst="rect">
                <a:avLst/>
              </a:prstGeom>
            </p:spPr>
          </p:pic>
          <p:grpSp>
            <p:nvGrpSpPr>
              <p:cNvPr id="115" name="Groupe 114"/>
              <p:cNvGrpSpPr/>
              <p:nvPr/>
            </p:nvGrpSpPr>
            <p:grpSpPr>
              <a:xfrm>
                <a:off x="443503" y="1765300"/>
                <a:ext cx="1957891" cy="2894382"/>
                <a:chOff x="3373542" y="1040090"/>
                <a:chExt cx="2396945" cy="3543443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3373542" y="2523279"/>
                  <a:ext cx="193508" cy="19163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</a:t>
                  </a:r>
                  <a:endParaRPr lang="fr-F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211141" y="1040090"/>
                  <a:ext cx="193508" cy="19163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  <a:endParaRPr lang="fr-FR" sz="16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5576979" y="4211557"/>
                  <a:ext cx="193508" cy="19163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endParaRPr lang="fr-F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5139399" y="2379212"/>
                  <a:ext cx="193508" cy="19163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5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5</a:t>
                  </a:r>
                  <a:endParaRPr lang="fr-FR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4178269" y="4391895"/>
                  <a:ext cx="193508" cy="19163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7</a:t>
                  </a:r>
                  <a:endParaRPr lang="fr-FR" sz="11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4256470" y="2505716"/>
                  <a:ext cx="193508" cy="19163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0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</a:t>
                  </a:r>
                  <a:endParaRPr lang="fr-F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5254234" y="3801550"/>
                  <a:ext cx="193508" cy="19163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5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endParaRPr lang="fr-FR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4014094" y="3345730"/>
                  <a:ext cx="193508" cy="191638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1050" dirty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3</a:t>
                  </a:r>
                  <a:endParaRPr lang="fr-FR" sz="14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cxnSp>
          <p:nvCxnSpPr>
            <p:cNvPr id="117" name="Connecteur droit avec flèche 116"/>
            <p:cNvCxnSpPr/>
            <p:nvPr/>
          </p:nvCxnSpPr>
          <p:spPr>
            <a:xfrm flipV="1">
              <a:off x="1421939" y="3468259"/>
              <a:ext cx="596434" cy="114297"/>
            </a:xfrm>
            <a:prstGeom prst="straightConnector1">
              <a:avLst/>
            </a:prstGeom>
            <a:ln>
              <a:solidFill>
                <a:schemeClr val="bg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ZoneTexte 118"/>
            <p:cNvSpPr txBox="1"/>
            <p:nvPr/>
          </p:nvSpPr>
          <p:spPr>
            <a:xfrm rot="21032973">
              <a:off x="1463334" y="3317803"/>
              <a:ext cx="78053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" dirty="0">
                  <a:solidFill>
                    <a:schemeClr val="bg1"/>
                  </a:solidFill>
                </a:rPr>
                <a:t>80 mm</a:t>
              </a:r>
            </a:p>
          </p:txBody>
        </p:sp>
      </p:grpSp>
      <p:grpSp>
        <p:nvGrpSpPr>
          <p:cNvPr id="152" name="Groupe 151"/>
          <p:cNvGrpSpPr/>
          <p:nvPr/>
        </p:nvGrpSpPr>
        <p:grpSpPr>
          <a:xfrm>
            <a:off x="730250" y="4633113"/>
            <a:ext cx="6529301" cy="1081932"/>
            <a:chOff x="273050" y="5425041"/>
            <a:chExt cx="6805213" cy="1127652"/>
          </a:xfrm>
        </p:grpSpPr>
        <p:sp>
          <p:nvSpPr>
            <p:cNvPr id="98" name="object 98"/>
            <p:cNvSpPr/>
            <p:nvPr/>
          </p:nvSpPr>
          <p:spPr>
            <a:xfrm>
              <a:off x="6303563" y="5455460"/>
              <a:ext cx="774700" cy="774700"/>
            </a:xfrm>
            <a:custGeom>
              <a:avLst/>
              <a:gdLst/>
              <a:ahLst/>
              <a:cxnLst/>
              <a:rect l="l" t="t" r="r" b="b"/>
              <a:pathLst>
                <a:path w="774700" h="774700">
                  <a:moveTo>
                    <a:pt x="387350" y="0"/>
                  </a:moveTo>
                  <a:lnTo>
                    <a:pt x="338760" y="3017"/>
                  </a:lnTo>
                  <a:lnTo>
                    <a:pt x="291973" y="11829"/>
                  </a:lnTo>
                  <a:lnTo>
                    <a:pt x="247349" y="26072"/>
                  </a:lnTo>
                  <a:lnTo>
                    <a:pt x="205253" y="45383"/>
                  </a:lnTo>
                  <a:lnTo>
                    <a:pt x="166046" y="69399"/>
                  </a:lnTo>
                  <a:lnTo>
                    <a:pt x="130093" y="97756"/>
                  </a:lnTo>
                  <a:lnTo>
                    <a:pt x="97756" y="130093"/>
                  </a:lnTo>
                  <a:lnTo>
                    <a:pt x="69399" y="166046"/>
                  </a:lnTo>
                  <a:lnTo>
                    <a:pt x="45383" y="205253"/>
                  </a:lnTo>
                  <a:lnTo>
                    <a:pt x="26072" y="247349"/>
                  </a:lnTo>
                  <a:lnTo>
                    <a:pt x="11829" y="291972"/>
                  </a:lnTo>
                  <a:lnTo>
                    <a:pt x="3017" y="338760"/>
                  </a:lnTo>
                  <a:lnTo>
                    <a:pt x="0" y="387350"/>
                  </a:lnTo>
                  <a:lnTo>
                    <a:pt x="3017" y="435939"/>
                  </a:lnTo>
                  <a:lnTo>
                    <a:pt x="11829" y="482727"/>
                  </a:lnTo>
                  <a:lnTo>
                    <a:pt x="26072" y="527350"/>
                  </a:lnTo>
                  <a:lnTo>
                    <a:pt x="45383" y="569446"/>
                  </a:lnTo>
                  <a:lnTo>
                    <a:pt x="69399" y="608653"/>
                  </a:lnTo>
                  <a:lnTo>
                    <a:pt x="97756" y="644606"/>
                  </a:lnTo>
                  <a:lnTo>
                    <a:pt x="130093" y="676943"/>
                  </a:lnTo>
                  <a:lnTo>
                    <a:pt x="166046" y="705300"/>
                  </a:lnTo>
                  <a:lnTo>
                    <a:pt x="205253" y="729316"/>
                  </a:lnTo>
                  <a:lnTo>
                    <a:pt x="247349" y="748627"/>
                  </a:lnTo>
                  <a:lnTo>
                    <a:pt x="291973" y="762870"/>
                  </a:lnTo>
                  <a:lnTo>
                    <a:pt x="338760" y="771682"/>
                  </a:lnTo>
                  <a:lnTo>
                    <a:pt x="387350" y="774700"/>
                  </a:lnTo>
                  <a:lnTo>
                    <a:pt x="435939" y="771682"/>
                  </a:lnTo>
                  <a:lnTo>
                    <a:pt x="482727" y="762870"/>
                  </a:lnTo>
                  <a:lnTo>
                    <a:pt x="527350" y="748627"/>
                  </a:lnTo>
                  <a:lnTo>
                    <a:pt x="569446" y="729316"/>
                  </a:lnTo>
                  <a:lnTo>
                    <a:pt x="608653" y="705300"/>
                  </a:lnTo>
                  <a:lnTo>
                    <a:pt x="644606" y="676943"/>
                  </a:lnTo>
                  <a:lnTo>
                    <a:pt x="676943" y="644606"/>
                  </a:lnTo>
                  <a:lnTo>
                    <a:pt x="705300" y="608653"/>
                  </a:lnTo>
                  <a:lnTo>
                    <a:pt x="729316" y="569446"/>
                  </a:lnTo>
                  <a:lnTo>
                    <a:pt x="748627" y="527350"/>
                  </a:lnTo>
                  <a:lnTo>
                    <a:pt x="762870" y="482727"/>
                  </a:lnTo>
                  <a:lnTo>
                    <a:pt x="771682" y="435939"/>
                  </a:lnTo>
                  <a:lnTo>
                    <a:pt x="774700" y="387350"/>
                  </a:lnTo>
                  <a:lnTo>
                    <a:pt x="771682" y="338760"/>
                  </a:lnTo>
                  <a:lnTo>
                    <a:pt x="762870" y="291973"/>
                  </a:lnTo>
                  <a:lnTo>
                    <a:pt x="748627" y="247349"/>
                  </a:lnTo>
                  <a:lnTo>
                    <a:pt x="729316" y="205253"/>
                  </a:lnTo>
                  <a:lnTo>
                    <a:pt x="705300" y="166046"/>
                  </a:lnTo>
                  <a:lnTo>
                    <a:pt x="676943" y="130093"/>
                  </a:lnTo>
                  <a:lnTo>
                    <a:pt x="644606" y="97756"/>
                  </a:lnTo>
                  <a:lnTo>
                    <a:pt x="608653" y="69399"/>
                  </a:lnTo>
                  <a:lnTo>
                    <a:pt x="569446" y="45383"/>
                  </a:lnTo>
                  <a:lnTo>
                    <a:pt x="527350" y="26072"/>
                  </a:lnTo>
                  <a:lnTo>
                    <a:pt x="482727" y="11829"/>
                  </a:lnTo>
                  <a:lnTo>
                    <a:pt x="435939" y="3017"/>
                  </a:lnTo>
                  <a:lnTo>
                    <a:pt x="387350" y="0"/>
                  </a:lnTo>
                  <a:close/>
                </a:path>
              </a:pathLst>
            </a:custGeom>
            <a:noFill/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136" name="Groupe 135"/>
            <p:cNvGrpSpPr/>
            <p:nvPr/>
          </p:nvGrpSpPr>
          <p:grpSpPr>
            <a:xfrm>
              <a:off x="273050" y="5425041"/>
              <a:ext cx="6528164" cy="1127652"/>
              <a:chOff x="273050" y="5604086"/>
              <a:chExt cx="6528164" cy="1127652"/>
            </a:xfrm>
          </p:grpSpPr>
          <p:sp>
            <p:nvSpPr>
              <p:cNvPr id="22" name="object 22"/>
              <p:cNvSpPr txBox="1"/>
              <p:nvPr/>
            </p:nvSpPr>
            <p:spPr>
              <a:xfrm>
                <a:off x="273050" y="6448380"/>
                <a:ext cx="1046607" cy="259045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49530" marR="5080" indent="-37465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800" b="0" spc="-10" dirty="0" err="1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Serrure</a:t>
                </a:r>
                <a:r>
                  <a:rPr sz="800" b="0" spc="-70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800" b="0" spc="-70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sz="800" b="0" spc="-10" dirty="0" err="1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utomatique</a:t>
                </a:r>
                <a:r>
                  <a:rPr sz="800" b="0" spc="-10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sz="800" b="0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sz="800" b="0" spc="-10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points </a:t>
                </a:r>
                <a:r>
                  <a:rPr sz="800" b="0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à</a:t>
                </a:r>
                <a:r>
                  <a:rPr sz="800" b="0" spc="-75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800" b="0" spc="-15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crochets</a:t>
                </a:r>
                <a:endParaRPr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object 23"/>
              <p:cNvSpPr txBox="1"/>
              <p:nvPr/>
            </p:nvSpPr>
            <p:spPr>
              <a:xfrm>
                <a:off x="1492250" y="6448380"/>
                <a:ext cx="853567" cy="269992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800" b="0" spc="-10" dirty="0" err="1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Gâche</a:t>
                </a:r>
                <a:r>
                  <a:rPr sz="800" b="0" spc="-50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800" b="0" spc="-10" dirty="0" err="1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filante</a:t>
                </a:r>
                <a:r>
                  <a:rPr lang="fr-FR" sz="800" b="0" spc="-10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sur toute la hauteur</a:t>
                </a:r>
                <a:endParaRPr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object 24"/>
              <p:cNvSpPr txBox="1"/>
              <p:nvPr/>
            </p:nvSpPr>
            <p:spPr>
              <a:xfrm>
                <a:off x="2345818" y="6448380"/>
                <a:ext cx="1256980" cy="283358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219075" marR="5080" indent="-20701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800" b="0" spc="-10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</a:t>
                </a:r>
                <a:r>
                  <a:rPr lang="fr-FR" sz="800" b="0" spc="-10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è</a:t>
                </a:r>
                <a:r>
                  <a:rPr sz="800" b="0" spc="-10" dirty="0" err="1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ces</a:t>
                </a:r>
                <a:r>
                  <a:rPr sz="800" b="0" spc="-10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800" b="0" spc="-5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anti-</a:t>
                </a:r>
                <a:r>
                  <a:rPr lang="fr-FR" sz="800" b="0" spc="-5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sz="800" b="0" spc="-5" dirty="0" err="1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égondage</a:t>
                </a:r>
                <a:endParaRPr lang="fr-FR" sz="800" spc="-5" dirty="0">
                  <a:solidFill>
                    <a:srgbClr val="3E3D4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19075" marR="5080" indent="-20701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fr-FR" sz="800" b="0" spc="-5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en partie </a:t>
                </a:r>
                <a:r>
                  <a:rPr sz="800" b="0" spc="-10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haute </a:t>
                </a:r>
                <a:r>
                  <a:rPr lang="fr-FR" sz="800" b="0" spc="-10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&amp;</a:t>
                </a:r>
                <a:r>
                  <a:rPr sz="800" b="0" spc="-45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800" b="0" spc="-10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basse</a:t>
                </a:r>
                <a:endParaRPr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object 25"/>
              <p:cNvSpPr txBox="1"/>
              <p:nvPr/>
            </p:nvSpPr>
            <p:spPr>
              <a:xfrm>
                <a:off x="4433954" y="6443375"/>
                <a:ext cx="1317912" cy="27186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indent="55880" algn="ctr">
                  <a:lnSpc>
                    <a:spcPct val="100000"/>
                  </a:lnSpc>
                  <a:spcBef>
                    <a:spcPts val="100"/>
                  </a:spcBef>
                  <a:tabLst>
                    <a:tab pos="1313815" algn="l"/>
                    <a:tab pos="1501775" algn="l"/>
                  </a:tabLst>
                </a:pPr>
                <a:r>
                  <a:rPr sz="800" b="0" spc="-10" dirty="0" err="1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Cylindre</a:t>
                </a:r>
                <a:r>
                  <a:rPr lang="fr-FR" sz="800" b="0" spc="-10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débrayable</a:t>
                </a:r>
              </a:p>
              <a:p>
                <a:pPr marL="12700" marR="5080" indent="55880" algn="ctr">
                  <a:lnSpc>
                    <a:spcPct val="100000"/>
                  </a:lnSpc>
                  <a:spcBef>
                    <a:spcPts val="100"/>
                  </a:spcBef>
                  <a:tabLst>
                    <a:tab pos="1313815" algn="l"/>
                    <a:tab pos="1501775" algn="l"/>
                  </a:tabLst>
                </a:pPr>
                <a:r>
                  <a:rPr lang="fr-FR" sz="800" b="0" spc="-10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 pistons + </a:t>
                </a:r>
                <a:r>
                  <a:rPr sz="800" b="0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sz="800" b="0" spc="-10" dirty="0" err="1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clés</a:t>
                </a:r>
                <a:endParaRPr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object 26"/>
              <p:cNvSpPr txBox="1"/>
              <p:nvPr/>
            </p:nvSpPr>
            <p:spPr>
              <a:xfrm>
                <a:off x="3655302" y="6448380"/>
                <a:ext cx="906429" cy="27186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sz="800" b="0" spc="-10" dirty="0" err="1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Paumelles</a:t>
                </a:r>
                <a:r>
                  <a:rPr sz="800" b="0" spc="-70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sz="800" b="0" spc="-5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3D</a:t>
                </a:r>
                <a:endParaRPr lang="fr-FR" sz="800" b="0" spc="-5" dirty="0">
                  <a:solidFill>
                    <a:srgbClr val="3E3D4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" algn="ctr"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fr-FR" sz="800" spc="-5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Réglage simplifié</a:t>
                </a:r>
                <a:endParaRPr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1" name="object 101"/>
              <p:cNvSpPr/>
              <p:nvPr/>
            </p:nvSpPr>
            <p:spPr>
              <a:xfrm>
                <a:off x="5823213" y="5604086"/>
                <a:ext cx="77470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774700" h="774700">
                    <a:moveTo>
                      <a:pt x="387350" y="774700"/>
                    </a:moveTo>
                    <a:lnTo>
                      <a:pt x="435939" y="771682"/>
                    </a:lnTo>
                    <a:lnTo>
                      <a:pt x="482727" y="762870"/>
                    </a:lnTo>
                    <a:lnTo>
                      <a:pt x="527350" y="748627"/>
                    </a:lnTo>
                    <a:lnTo>
                      <a:pt x="569446" y="729316"/>
                    </a:lnTo>
                    <a:lnTo>
                      <a:pt x="608653" y="705300"/>
                    </a:lnTo>
                    <a:lnTo>
                      <a:pt x="644606" y="676943"/>
                    </a:lnTo>
                    <a:lnTo>
                      <a:pt x="676943" y="644606"/>
                    </a:lnTo>
                    <a:lnTo>
                      <a:pt x="705300" y="608653"/>
                    </a:lnTo>
                    <a:lnTo>
                      <a:pt x="729316" y="569446"/>
                    </a:lnTo>
                    <a:lnTo>
                      <a:pt x="748627" y="527350"/>
                    </a:lnTo>
                    <a:lnTo>
                      <a:pt x="762870" y="482727"/>
                    </a:lnTo>
                    <a:lnTo>
                      <a:pt x="771682" y="435939"/>
                    </a:lnTo>
                    <a:lnTo>
                      <a:pt x="774700" y="387350"/>
                    </a:lnTo>
                    <a:lnTo>
                      <a:pt x="771682" y="338760"/>
                    </a:lnTo>
                    <a:lnTo>
                      <a:pt x="762870" y="291973"/>
                    </a:lnTo>
                    <a:lnTo>
                      <a:pt x="748627" y="247349"/>
                    </a:lnTo>
                    <a:lnTo>
                      <a:pt x="729316" y="205253"/>
                    </a:lnTo>
                    <a:lnTo>
                      <a:pt x="705300" y="166046"/>
                    </a:lnTo>
                    <a:lnTo>
                      <a:pt x="676943" y="130093"/>
                    </a:lnTo>
                    <a:lnTo>
                      <a:pt x="644606" y="97756"/>
                    </a:lnTo>
                    <a:lnTo>
                      <a:pt x="608653" y="69399"/>
                    </a:lnTo>
                    <a:lnTo>
                      <a:pt x="569446" y="45383"/>
                    </a:lnTo>
                    <a:lnTo>
                      <a:pt x="527350" y="26072"/>
                    </a:lnTo>
                    <a:lnTo>
                      <a:pt x="482727" y="11829"/>
                    </a:lnTo>
                    <a:lnTo>
                      <a:pt x="435939" y="3017"/>
                    </a:lnTo>
                    <a:lnTo>
                      <a:pt x="387350" y="0"/>
                    </a:lnTo>
                    <a:lnTo>
                      <a:pt x="338760" y="3017"/>
                    </a:lnTo>
                    <a:lnTo>
                      <a:pt x="291973" y="11829"/>
                    </a:lnTo>
                    <a:lnTo>
                      <a:pt x="247349" y="26072"/>
                    </a:lnTo>
                    <a:lnTo>
                      <a:pt x="205253" y="45383"/>
                    </a:lnTo>
                    <a:lnTo>
                      <a:pt x="166046" y="69399"/>
                    </a:lnTo>
                    <a:lnTo>
                      <a:pt x="130093" y="97756"/>
                    </a:lnTo>
                    <a:lnTo>
                      <a:pt x="97756" y="130093"/>
                    </a:lnTo>
                    <a:lnTo>
                      <a:pt x="69399" y="166046"/>
                    </a:lnTo>
                    <a:lnTo>
                      <a:pt x="45383" y="205253"/>
                    </a:lnTo>
                    <a:lnTo>
                      <a:pt x="26072" y="247349"/>
                    </a:lnTo>
                    <a:lnTo>
                      <a:pt x="11829" y="291972"/>
                    </a:lnTo>
                    <a:lnTo>
                      <a:pt x="3017" y="338760"/>
                    </a:lnTo>
                    <a:lnTo>
                      <a:pt x="0" y="387350"/>
                    </a:lnTo>
                    <a:lnTo>
                      <a:pt x="3017" y="435939"/>
                    </a:lnTo>
                    <a:lnTo>
                      <a:pt x="11829" y="482727"/>
                    </a:lnTo>
                    <a:lnTo>
                      <a:pt x="26072" y="527350"/>
                    </a:lnTo>
                    <a:lnTo>
                      <a:pt x="45383" y="569446"/>
                    </a:lnTo>
                    <a:lnTo>
                      <a:pt x="69399" y="608653"/>
                    </a:lnTo>
                    <a:lnTo>
                      <a:pt x="97756" y="644606"/>
                    </a:lnTo>
                    <a:lnTo>
                      <a:pt x="130093" y="676943"/>
                    </a:lnTo>
                    <a:lnTo>
                      <a:pt x="166046" y="705300"/>
                    </a:lnTo>
                    <a:lnTo>
                      <a:pt x="205253" y="729316"/>
                    </a:lnTo>
                    <a:lnTo>
                      <a:pt x="247349" y="748627"/>
                    </a:lnTo>
                    <a:lnTo>
                      <a:pt x="291973" y="762870"/>
                    </a:lnTo>
                    <a:lnTo>
                      <a:pt x="338760" y="771682"/>
                    </a:lnTo>
                    <a:lnTo>
                      <a:pt x="387350" y="774700"/>
                    </a:lnTo>
                    <a:close/>
                  </a:path>
                </a:pathLst>
              </a:custGeom>
              <a:ln w="3175">
                <a:solidFill>
                  <a:srgbClr val="3E3D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20" name="object 25"/>
              <p:cNvSpPr txBox="1"/>
              <p:nvPr/>
            </p:nvSpPr>
            <p:spPr>
              <a:xfrm>
                <a:off x="5614094" y="6449519"/>
                <a:ext cx="1187120" cy="271869"/>
              </a:xfrm>
              <a:prstGeom prst="rect">
                <a:avLst/>
              </a:prstGeom>
            </p:spPr>
            <p:txBody>
              <a:bodyPr vert="horz" wrap="square" lIns="0" tIns="12700" rIns="0" bIns="0" rtlCol="0">
                <a:spAutoFit/>
              </a:bodyPr>
              <a:lstStyle/>
              <a:p>
                <a:pPr marL="12700" marR="5080" indent="55880" algn="ctr">
                  <a:lnSpc>
                    <a:spcPct val="100000"/>
                  </a:lnSpc>
                  <a:spcBef>
                    <a:spcPts val="100"/>
                  </a:spcBef>
                  <a:tabLst>
                    <a:tab pos="1313815" algn="l"/>
                    <a:tab pos="1501775" algn="l"/>
                  </a:tabLst>
                </a:pPr>
                <a:r>
                  <a:rPr sz="800" b="0" spc="-10" dirty="0" err="1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Poignée</a:t>
                </a:r>
                <a:endParaRPr lang="fr-FR" sz="800" spc="-80" dirty="0">
                  <a:solidFill>
                    <a:srgbClr val="3E3D4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700" marR="5080" indent="55880" algn="ctr">
                  <a:lnSpc>
                    <a:spcPct val="100000"/>
                  </a:lnSpc>
                  <a:spcBef>
                    <a:spcPts val="100"/>
                  </a:spcBef>
                  <a:tabLst>
                    <a:tab pos="1313815" algn="l"/>
                    <a:tab pos="1501775" algn="l"/>
                  </a:tabLst>
                </a:pPr>
                <a:r>
                  <a:rPr sz="800" b="0" dirty="0">
                    <a:solidFill>
                      <a:srgbClr val="3E3D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New-York</a:t>
                </a:r>
                <a:endParaRPr sz="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21" name="object 30"/>
              <p:cNvPicPr/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087577" y="5789452"/>
                <a:ext cx="430915" cy="192201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22" name="object 3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6087531" y="6041364"/>
                <a:ext cx="192701" cy="189381"/>
              </a:xfrm>
              <a:prstGeom prst="rect">
                <a:avLst/>
              </a:prstGeom>
              <a:ln>
                <a:noFill/>
              </a:ln>
              <a:effectLst/>
            </p:spPr>
          </p:pic>
        </p:grpSp>
      </p:grpSp>
      <p:grpSp>
        <p:nvGrpSpPr>
          <p:cNvPr id="132" name="Groupe 131"/>
          <p:cNvGrpSpPr/>
          <p:nvPr/>
        </p:nvGrpSpPr>
        <p:grpSpPr>
          <a:xfrm>
            <a:off x="4599079" y="8112614"/>
            <a:ext cx="1256801" cy="1963588"/>
            <a:chOff x="6088657" y="8275003"/>
            <a:chExt cx="1151821" cy="1846799"/>
          </a:xfrm>
        </p:grpSpPr>
        <p:grpSp>
          <p:nvGrpSpPr>
            <p:cNvPr id="123" name="object 58"/>
            <p:cNvGrpSpPr/>
            <p:nvPr/>
          </p:nvGrpSpPr>
          <p:grpSpPr>
            <a:xfrm>
              <a:off x="6088657" y="8275003"/>
              <a:ext cx="1151821" cy="1846799"/>
              <a:chOff x="5816219" y="5132324"/>
              <a:chExt cx="1293126" cy="2073363"/>
            </a:xfrm>
          </p:grpSpPr>
          <p:pic>
            <p:nvPicPr>
              <p:cNvPr id="124" name="object 59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16219" y="5132324"/>
                <a:ext cx="1293126" cy="2073363"/>
              </a:xfrm>
              <a:prstGeom prst="rect">
                <a:avLst/>
              </a:prstGeom>
            </p:spPr>
          </p:pic>
          <p:pic>
            <p:nvPicPr>
              <p:cNvPr id="125" name="object 60"/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5968800" y="6636603"/>
                <a:ext cx="226669" cy="228917"/>
              </a:xfrm>
              <a:prstGeom prst="rect">
                <a:avLst/>
              </a:prstGeom>
            </p:spPr>
          </p:pic>
          <p:pic>
            <p:nvPicPr>
              <p:cNvPr id="126" name="object 61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968800" y="6282003"/>
                <a:ext cx="226669" cy="228917"/>
              </a:xfrm>
              <a:prstGeom prst="rect">
                <a:avLst/>
              </a:prstGeom>
            </p:spPr>
          </p:pic>
          <p:pic>
            <p:nvPicPr>
              <p:cNvPr id="127" name="object 62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968800" y="5889603"/>
                <a:ext cx="226669" cy="228917"/>
              </a:xfrm>
              <a:prstGeom prst="rect">
                <a:avLst/>
              </a:prstGeom>
            </p:spPr>
          </p:pic>
          <p:pic>
            <p:nvPicPr>
              <p:cNvPr id="128" name="object 63"/>
              <p:cNvPicPr/>
              <p:nvPr/>
            </p:nvPicPr>
            <p:blipFill>
              <a:blip r:embed="rId8" cstate="print"/>
              <a:stretch>
                <a:fillRect/>
              </a:stretch>
            </p:blipFill>
            <p:spPr>
              <a:xfrm>
                <a:off x="5968800" y="5524203"/>
                <a:ext cx="226669" cy="228917"/>
              </a:xfrm>
              <a:prstGeom prst="rect">
                <a:avLst/>
              </a:prstGeom>
            </p:spPr>
          </p:pic>
        </p:grpSp>
        <p:sp>
          <p:nvSpPr>
            <p:cNvPr id="69" name="object 69"/>
            <p:cNvSpPr/>
            <p:nvPr/>
          </p:nvSpPr>
          <p:spPr>
            <a:xfrm>
              <a:off x="6107259" y="8719900"/>
              <a:ext cx="121864" cy="687808"/>
            </a:xfrm>
            <a:custGeom>
              <a:avLst/>
              <a:gdLst/>
              <a:ahLst/>
              <a:cxnLst/>
              <a:rect l="l" t="t" r="r" b="b"/>
              <a:pathLst>
                <a:path w="142875" h="821054">
                  <a:moveTo>
                    <a:pt x="142303" y="0"/>
                  </a:moveTo>
                  <a:lnTo>
                    <a:pt x="0" y="0"/>
                  </a:lnTo>
                  <a:lnTo>
                    <a:pt x="0" y="820699"/>
                  </a:lnTo>
                  <a:lnTo>
                    <a:pt x="142303" y="820699"/>
                  </a:lnTo>
                </a:path>
              </a:pathLst>
            </a:custGeom>
            <a:ln w="12700">
              <a:solidFill>
                <a:srgbClr val="E32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69"/>
            <p:cNvSpPr/>
            <p:nvPr/>
          </p:nvSpPr>
          <p:spPr>
            <a:xfrm>
              <a:off x="6108234" y="9057099"/>
              <a:ext cx="121864" cy="687808"/>
            </a:xfrm>
            <a:custGeom>
              <a:avLst/>
              <a:gdLst/>
              <a:ahLst/>
              <a:cxnLst/>
              <a:rect l="l" t="t" r="r" b="b"/>
              <a:pathLst>
                <a:path w="142875" h="821054">
                  <a:moveTo>
                    <a:pt x="142303" y="0"/>
                  </a:moveTo>
                  <a:lnTo>
                    <a:pt x="0" y="0"/>
                  </a:lnTo>
                  <a:lnTo>
                    <a:pt x="0" y="820699"/>
                  </a:lnTo>
                  <a:lnTo>
                    <a:pt x="142303" y="820699"/>
                  </a:lnTo>
                </a:path>
              </a:pathLst>
            </a:custGeom>
            <a:ln w="12700">
              <a:solidFill>
                <a:srgbClr val="E3212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0" name="Groupe 159"/>
          <p:cNvGrpSpPr/>
          <p:nvPr/>
        </p:nvGrpSpPr>
        <p:grpSpPr>
          <a:xfrm>
            <a:off x="6006053" y="8542722"/>
            <a:ext cx="2373354" cy="1723871"/>
            <a:chOff x="5905584" y="7423905"/>
            <a:chExt cx="2373354" cy="1723871"/>
          </a:xfrm>
        </p:grpSpPr>
        <p:sp>
          <p:nvSpPr>
            <p:cNvPr id="140" name="object 43"/>
            <p:cNvSpPr/>
            <p:nvPr/>
          </p:nvSpPr>
          <p:spPr>
            <a:xfrm>
              <a:off x="5976307" y="7423905"/>
              <a:ext cx="1292004" cy="1723871"/>
            </a:xfrm>
            <a:custGeom>
              <a:avLst/>
              <a:gdLst/>
              <a:ahLst/>
              <a:cxnLst/>
              <a:rect l="l" t="t" r="r" b="b"/>
              <a:pathLst>
                <a:path w="3480434" h="954404">
                  <a:moveTo>
                    <a:pt x="3480193" y="0"/>
                  </a:moveTo>
                  <a:lnTo>
                    <a:pt x="0" y="0"/>
                  </a:lnTo>
                  <a:lnTo>
                    <a:pt x="0" y="953897"/>
                  </a:lnTo>
                  <a:lnTo>
                    <a:pt x="3480193" y="953897"/>
                  </a:lnTo>
                  <a:lnTo>
                    <a:pt x="3480193" y="0"/>
                  </a:lnTo>
                  <a:close/>
                </a:path>
              </a:pathLst>
            </a:custGeom>
            <a:solidFill>
              <a:srgbClr val="ECEDED">
                <a:alpha val="50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3" name="object 4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59461" y="8184074"/>
              <a:ext cx="935991" cy="935989"/>
            </a:xfrm>
            <a:prstGeom prst="rect">
              <a:avLst/>
            </a:prstGeom>
          </p:spPr>
        </p:pic>
        <p:sp>
          <p:nvSpPr>
            <p:cNvPr id="144" name="ZoneTexte 143"/>
            <p:cNvSpPr txBox="1"/>
            <p:nvPr/>
          </p:nvSpPr>
          <p:spPr>
            <a:xfrm>
              <a:off x="6032197" y="7631658"/>
              <a:ext cx="2246741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965200">
                <a:lnSpc>
                  <a:spcPts val="1030"/>
                </a:lnSpc>
              </a:pPr>
              <a:r>
                <a:rPr lang="fr-FR" sz="800" spc="10" dirty="0">
                  <a:solidFill>
                    <a:srgbClr val="282829"/>
                  </a:solidFill>
                  <a:latin typeface="Roboto Lt"/>
                  <a:cs typeface="Roboto Lt"/>
                </a:rPr>
                <a:t>pour</a:t>
              </a:r>
              <a:r>
                <a:rPr lang="fr-FR" sz="800" spc="35" dirty="0">
                  <a:solidFill>
                    <a:srgbClr val="282829"/>
                  </a:solidFill>
                  <a:latin typeface="Roboto Lt"/>
                  <a:cs typeface="Roboto Lt"/>
                </a:rPr>
                <a:t> </a:t>
              </a:r>
              <a:r>
                <a:rPr lang="fr-FR" sz="800" spc="10" dirty="0">
                  <a:solidFill>
                    <a:srgbClr val="282829"/>
                  </a:solidFill>
                  <a:latin typeface="Roboto Lt"/>
                  <a:cs typeface="Roboto Lt"/>
                </a:rPr>
                <a:t>découvrir</a:t>
              </a:r>
              <a:r>
                <a:rPr lang="fr-FR" sz="800" spc="35" dirty="0">
                  <a:solidFill>
                    <a:srgbClr val="282829"/>
                  </a:solidFill>
                  <a:latin typeface="Roboto Lt"/>
                  <a:cs typeface="Roboto Lt"/>
                </a:rPr>
                <a:t> </a:t>
              </a:r>
              <a:r>
                <a:rPr lang="fr-FR" sz="800" spc="5" dirty="0">
                  <a:solidFill>
                    <a:srgbClr val="282829"/>
                  </a:solidFill>
                  <a:latin typeface="Roboto Lt"/>
                  <a:cs typeface="Roboto Lt"/>
                </a:rPr>
                <a:t>la</a:t>
              </a:r>
              <a:r>
                <a:rPr lang="fr-FR" sz="800" spc="35" dirty="0">
                  <a:solidFill>
                    <a:srgbClr val="282829"/>
                  </a:solidFill>
                  <a:latin typeface="Roboto Lt"/>
                  <a:cs typeface="Roboto Lt"/>
                </a:rPr>
                <a:t> </a:t>
              </a:r>
              <a:r>
                <a:rPr lang="fr-FR" sz="800" spc="15" dirty="0">
                  <a:solidFill>
                    <a:srgbClr val="282829"/>
                  </a:solidFill>
                  <a:latin typeface="Roboto Lt"/>
                  <a:cs typeface="Roboto Lt"/>
                </a:rPr>
                <a:t>vidéo </a:t>
              </a:r>
              <a:r>
                <a:rPr lang="fr-FR" sz="800" spc="5" dirty="0">
                  <a:solidFill>
                    <a:srgbClr val="282829"/>
                  </a:solidFill>
                  <a:latin typeface="Roboto Lt"/>
                  <a:cs typeface="Roboto Lt"/>
                </a:rPr>
                <a:t>de</a:t>
              </a:r>
              <a:r>
                <a:rPr lang="fr-FR" sz="800" spc="35" dirty="0">
                  <a:solidFill>
                    <a:srgbClr val="282829"/>
                  </a:solidFill>
                  <a:latin typeface="Roboto Lt"/>
                  <a:cs typeface="Roboto Lt"/>
                </a:rPr>
                <a:t> </a:t>
              </a:r>
              <a:r>
                <a:rPr lang="fr-FR" sz="800" spc="10" dirty="0">
                  <a:solidFill>
                    <a:srgbClr val="282829"/>
                  </a:solidFill>
                  <a:latin typeface="Roboto Lt"/>
                  <a:cs typeface="Roboto Lt"/>
                </a:rPr>
                <a:t>présentation</a:t>
              </a:r>
              <a:r>
                <a:rPr lang="fr-FR" sz="800" spc="40" dirty="0">
                  <a:solidFill>
                    <a:srgbClr val="282829"/>
                  </a:solidFill>
                  <a:latin typeface="Roboto Lt"/>
                  <a:cs typeface="Roboto Lt"/>
                </a:rPr>
                <a:t> </a:t>
              </a:r>
              <a:r>
                <a:rPr lang="fr-FR" sz="800" spc="5" dirty="0">
                  <a:solidFill>
                    <a:srgbClr val="282829"/>
                  </a:solidFill>
                  <a:latin typeface="Roboto Lt"/>
                  <a:cs typeface="Roboto Lt"/>
                </a:rPr>
                <a:t>de</a:t>
              </a:r>
              <a:r>
                <a:rPr lang="fr-FR" sz="800" spc="35" dirty="0">
                  <a:solidFill>
                    <a:srgbClr val="282829"/>
                  </a:solidFill>
                  <a:latin typeface="Roboto Lt"/>
                  <a:cs typeface="Roboto Lt"/>
                </a:rPr>
                <a:t> </a:t>
              </a:r>
              <a:r>
                <a:rPr lang="fr-FR" sz="800" spc="15" dirty="0">
                  <a:solidFill>
                    <a:srgbClr val="282829"/>
                  </a:solidFill>
                  <a:latin typeface="Roboto Lt"/>
                  <a:cs typeface="Roboto Lt"/>
                </a:rPr>
                <a:t>la </a:t>
              </a:r>
              <a:r>
                <a:rPr lang="fr-FR" sz="800" spc="-200" dirty="0">
                  <a:solidFill>
                    <a:srgbClr val="282829"/>
                  </a:solidFill>
                  <a:latin typeface="Roboto Lt"/>
                  <a:cs typeface="Roboto Lt"/>
                </a:rPr>
                <a:t> </a:t>
              </a:r>
              <a:r>
                <a:rPr lang="fr-FR" sz="800" spc="10" dirty="0">
                  <a:solidFill>
                    <a:srgbClr val="282829"/>
                  </a:solidFill>
                  <a:latin typeface="Roboto Lt"/>
                  <a:cs typeface="Roboto Lt"/>
                </a:rPr>
                <a:t>porte</a:t>
              </a:r>
              <a:r>
                <a:rPr lang="fr-FR" sz="800" spc="35" dirty="0">
                  <a:solidFill>
                    <a:srgbClr val="282829"/>
                  </a:solidFill>
                  <a:latin typeface="Roboto Lt"/>
                  <a:cs typeface="Roboto Lt"/>
                </a:rPr>
                <a:t> </a:t>
              </a:r>
              <a:r>
                <a:rPr lang="fr-FR" sz="800" spc="5" dirty="0">
                  <a:solidFill>
                    <a:srgbClr val="282829"/>
                  </a:solidFill>
                  <a:latin typeface="Roboto Lt"/>
                  <a:cs typeface="Roboto Lt"/>
                </a:rPr>
                <a:t>d'entrée</a:t>
              </a:r>
              <a:r>
                <a:rPr lang="fr-FR" sz="800" spc="35" dirty="0">
                  <a:solidFill>
                    <a:srgbClr val="282829"/>
                  </a:solidFill>
                  <a:latin typeface="Roboto Lt"/>
                  <a:cs typeface="Roboto Lt"/>
                </a:rPr>
                <a:t> </a:t>
              </a:r>
              <a:r>
                <a:rPr lang="fr-FR" sz="800" spc="5" dirty="0">
                  <a:solidFill>
                    <a:srgbClr val="282829"/>
                  </a:solidFill>
                  <a:latin typeface="Roboto Lt"/>
                  <a:cs typeface="Roboto Lt"/>
                </a:rPr>
                <a:t>PASSAGE</a:t>
              </a:r>
              <a:endParaRPr lang="fr-FR" dirty="0"/>
            </a:p>
          </p:txBody>
        </p:sp>
        <p:sp>
          <p:nvSpPr>
            <p:cNvPr id="146" name="ZoneTexte 145"/>
            <p:cNvSpPr txBox="1"/>
            <p:nvPr/>
          </p:nvSpPr>
          <p:spPr>
            <a:xfrm>
              <a:off x="5905584" y="7482980"/>
              <a:ext cx="1031706" cy="184666"/>
            </a:xfrm>
            <a:prstGeom prst="rect">
              <a:avLst/>
            </a:prstGeom>
            <a:noFill/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C00000"/>
                  </a:solidFill>
                </a:rPr>
                <a:t>SCANNEZ</a:t>
              </a:r>
            </a:p>
          </p:txBody>
        </p:sp>
      </p:grpSp>
      <p:pic>
        <p:nvPicPr>
          <p:cNvPr id="134" name="object 8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520091" y="7297101"/>
            <a:ext cx="971923" cy="971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7" name="Groupe 96"/>
          <p:cNvGrpSpPr/>
          <p:nvPr/>
        </p:nvGrpSpPr>
        <p:grpSpPr>
          <a:xfrm>
            <a:off x="5146333" y="1088853"/>
            <a:ext cx="1210725" cy="320521"/>
            <a:chOff x="843424" y="6290594"/>
            <a:chExt cx="1606546" cy="425309"/>
          </a:xfrm>
        </p:grpSpPr>
        <p:sp>
          <p:nvSpPr>
            <p:cNvPr id="99" name="Espace réservé du texte 19"/>
            <p:cNvSpPr txBox="1">
              <a:spLocks/>
            </p:cNvSpPr>
            <p:nvPr/>
          </p:nvSpPr>
          <p:spPr>
            <a:xfrm>
              <a:off x="843424" y="6301025"/>
              <a:ext cx="1606546" cy="41487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67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28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Roboto"/>
                </a:rPr>
                <a:t>                </a:t>
              </a:r>
              <a:endParaRPr lang="fr-FR" sz="2600" dirty="0">
                <a:solidFill>
                  <a:schemeClr val="accent1"/>
                </a:solidFill>
              </a:endParaRPr>
            </a:p>
          </p:txBody>
        </p:sp>
        <p:pic>
          <p:nvPicPr>
            <p:cNvPr id="100" name="object 4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974821" y="6290594"/>
              <a:ext cx="1311910" cy="382582"/>
            </a:xfrm>
            <a:prstGeom prst="rect">
              <a:avLst/>
            </a:prstGeom>
          </p:spPr>
        </p:pic>
      </p:grpSp>
      <p:grpSp>
        <p:nvGrpSpPr>
          <p:cNvPr id="38" name="Groupe 37"/>
          <p:cNvGrpSpPr/>
          <p:nvPr/>
        </p:nvGrpSpPr>
        <p:grpSpPr>
          <a:xfrm>
            <a:off x="2188817" y="1697847"/>
            <a:ext cx="185857" cy="2078489"/>
            <a:chOff x="2352869" y="1543100"/>
            <a:chExt cx="185857" cy="2078489"/>
          </a:xfrm>
        </p:grpSpPr>
        <p:sp>
          <p:nvSpPr>
            <p:cNvPr id="58" name="object 58"/>
            <p:cNvSpPr/>
            <p:nvPr/>
          </p:nvSpPr>
          <p:spPr>
            <a:xfrm>
              <a:off x="2352869" y="1543100"/>
              <a:ext cx="167640" cy="167640"/>
            </a:xfrm>
            <a:custGeom>
              <a:avLst/>
              <a:gdLst/>
              <a:ahLst/>
              <a:cxnLst/>
              <a:rect l="l" t="t" r="r" b="b"/>
              <a:pathLst>
                <a:path w="167639" h="167639">
                  <a:moveTo>
                    <a:pt x="167297" y="0"/>
                  </a:moveTo>
                  <a:lnTo>
                    <a:pt x="0" y="0"/>
                  </a:lnTo>
                  <a:lnTo>
                    <a:pt x="0" y="167284"/>
                  </a:lnTo>
                  <a:lnTo>
                    <a:pt x="167297" y="167284"/>
                  </a:lnTo>
                  <a:lnTo>
                    <a:pt x="167297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fr-FR" sz="1000" dirty="0">
                  <a:solidFill>
                    <a:schemeClr val="bg1"/>
                  </a:solidFill>
                  <a:latin typeface="Myriad Pro Light"/>
                </a:rPr>
                <a:t>1</a:t>
              </a:r>
              <a:endParaRPr sz="1200" dirty="0">
                <a:solidFill>
                  <a:schemeClr val="bg1"/>
                </a:solidFill>
                <a:latin typeface="Myriad Pro Light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2371086" y="2795860"/>
              <a:ext cx="167640" cy="167640"/>
            </a:xfrm>
            <a:custGeom>
              <a:avLst/>
              <a:gdLst/>
              <a:ahLst/>
              <a:cxnLst/>
              <a:rect l="l" t="t" r="r" b="b"/>
              <a:pathLst>
                <a:path w="167639" h="167639">
                  <a:moveTo>
                    <a:pt x="167297" y="0"/>
                  </a:moveTo>
                  <a:lnTo>
                    <a:pt x="0" y="0"/>
                  </a:lnTo>
                  <a:lnTo>
                    <a:pt x="0" y="167284"/>
                  </a:lnTo>
                  <a:lnTo>
                    <a:pt x="167297" y="167284"/>
                  </a:lnTo>
                  <a:lnTo>
                    <a:pt x="167297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  <a:latin typeface="Myriad Pro Light"/>
                </a:rPr>
                <a:t>6</a:t>
              </a:r>
              <a:endParaRPr sz="1050" dirty="0">
                <a:solidFill>
                  <a:schemeClr val="bg1"/>
                </a:solidFill>
                <a:latin typeface="Myriad Pro Light"/>
              </a:endParaRPr>
            </a:p>
          </p:txBody>
        </p:sp>
        <p:sp>
          <p:nvSpPr>
            <p:cNvPr id="61" name="object 61"/>
            <p:cNvSpPr txBox="1"/>
            <p:nvPr/>
          </p:nvSpPr>
          <p:spPr>
            <a:xfrm>
              <a:off x="2352869" y="2046185"/>
              <a:ext cx="167640" cy="16764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vert="horz" wrap="square" lIns="0" tIns="3810" rIns="0" bIns="0" rtlCol="0">
              <a:spAutoFit/>
            </a:bodyPr>
            <a:lstStyle/>
            <a:p>
              <a:pPr marL="52069">
                <a:lnSpc>
                  <a:spcPct val="100000"/>
                </a:lnSpc>
                <a:spcBef>
                  <a:spcPts val="30"/>
                </a:spcBef>
              </a:pPr>
              <a:r>
                <a:rPr sz="1000" b="0" dirty="0">
                  <a:solidFill>
                    <a:srgbClr val="FFFFFF"/>
                  </a:solidFill>
                  <a:latin typeface="Myriad Pro Light"/>
                  <a:cs typeface="Myriad Pro Light"/>
                </a:rPr>
                <a:t>3</a:t>
              </a:r>
              <a:endParaRPr sz="1000" dirty="0">
                <a:latin typeface="Myriad Pro Light"/>
                <a:cs typeface="Myriad Pro Light"/>
              </a:endParaRPr>
            </a:p>
          </p:txBody>
        </p:sp>
        <p:sp>
          <p:nvSpPr>
            <p:cNvPr id="141" name="object 61"/>
            <p:cNvSpPr txBox="1"/>
            <p:nvPr/>
          </p:nvSpPr>
          <p:spPr>
            <a:xfrm>
              <a:off x="2356659" y="1799595"/>
              <a:ext cx="167640" cy="15773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vert="horz" wrap="square" lIns="0" tIns="3810" rIns="0" bIns="0" rtlCol="0">
              <a:spAutoFit/>
            </a:bodyPr>
            <a:lstStyle/>
            <a:p>
              <a:pPr marL="52069">
                <a:lnSpc>
                  <a:spcPct val="100000"/>
                </a:lnSpc>
                <a:spcBef>
                  <a:spcPts val="30"/>
                </a:spcBef>
              </a:pPr>
              <a:r>
                <a:rPr lang="fr-FR" sz="1000" b="0" dirty="0">
                  <a:solidFill>
                    <a:srgbClr val="FFFFFF"/>
                  </a:solidFill>
                  <a:latin typeface="Myriad Pro Light"/>
                  <a:cs typeface="Myriad Pro Light"/>
                </a:rPr>
                <a:t>2</a:t>
              </a:r>
              <a:endParaRPr sz="1000" dirty="0">
                <a:latin typeface="Myriad Pro Light"/>
                <a:cs typeface="Myriad Pro Light"/>
              </a:endParaRPr>
            </a:p>
          </p:txBody>
        </p:sp>
        <p:sp>
          <p:nvSpPr>
            <p:cNvPr id="142" name="object 61"/>
            <p:cNvSpPr txBox="1"/>
            <p:nvPr/>
          </p:nvSpPr>
          <p:spPr>
            <a:xfrm>
              <a:off x="2352869" y="2302680"/>
              <a:ext cx="167640" cy="15773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vert="horz" wrap="square" lIns="0" tIns="3810" rIns="0" bIns="0" rtlCol="0">
              <a:spAutoFit/>
            </a:bodyPr>
            <a:lstStyle/>
            <a:p>
              <a:pPr marL="52069">
                <a:lnSpc>
                  <a:spcPct val="100000"/>
                </a:lnSpc>
                <a:spcBef>
                  <a:spcPts val="30"/>
                </a:spcBef>
              </a:pPr>
              <a:r>
                <a:rPr lang="fr-FR" sz="1000" b="0" dirty="0">
                  <a:solidFill>
                    <a:srgbClr val="FFFFFF"/>
                  </a:solidFill>
                  <a:latin typeface="Myriad Pro Light"/>
                  <a:cs typeface="Myriad Pro Light"/>
                </a:rPr>
                <a:t>4</a:t>
              </a:r>
              <a:endParaRPr sz="1000" dirty="0">
                <a:latin typeface="Myriad Pro Light"/>
                <a:cs typeface="Myriad Pro Light"/>
              </a:endParaRPr>
            </a:p>
          </p:txBody>
        </p:sp>
        <p:sp>
          <p:nvSpPr>
            <p:cNvPr id="145" name="object 61"/>
            <p:cNvSpPr txBox="1"/>
            <p:nvPr/>
          </p:nvSpPr>
          <p:spPr>
            <a:xfrm>
              <a:off x="2360518" y="2549270"/>
              <a:ext cx="167640" cy="157735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vert="horz" wrap="square" lIns="0" tIns="3810" rIns="0" bIns="0" rtlCol="0">
              <a:spAutoFit/>
            </a:bodyPr>
            <a:lstStyle/>
            <a:p>
              <a:pPr marL="52069">
                <a:lnSpc>
                  <a:spcPct val="100000"/>
                </a:lnSpc>
                <a:spcBef>
                  <a:spcPts val="30"/>
                </a:spcBef>
              </a:pPr>
              <a:r>
                <a:rPr lang="fr-FR" sz="1000" dirty="0">
                  <a:solidFill>
                    <a:srgbClr val="FFFFFF"/>
                  </a:solidFill>
                  <a:latin typeface="Myriad Pro Light"/>
                  <a:cs typeface="Myriad Pro Light"/>
                </a:rPr>
                <a:t>5</a:t>
              </a:r>
              <a:endParaRPr sz="1000" dirty="0">
                <a:latin typeface="Myriad Pro Light"/>
                <a:cs typeface="Myriad Pro Light"/>
              </a:endParaRPr>
            </a:p>
          </p:txBody>
        </p:sp>
        <p:sp>
          <p:nvSpPr>
            <p:cNvPr id="147" name="object 59"/>
            <p:cNvSpPr/>
            <p:nvPr/>
          </p:nvSpPr>
          <p:spPr>
            <a:xfrm>
              <a:off x="2371086" y="3039358"/>
              <a:ext cx="167640" cy="167640"/>
            </a:xfrm>
            <a:custGeom>
              <a:avLst/>
              <a:gdLst/>
              <a:ahLst/>
              <a:cxnLst/>
              <a:rect l="l" t="t" r="r" b="b"/>
              <a:pathLst>
                <a:path w="167639" h="167639">
                  <a:moveTo>
                    <a:pt x="167297" y="0"/>
                  </a:moveTo>
                  <a:lnTo>
                    <a:pt x="0" y="0"/>
                  </a:lnTo>
                  <a:lnTo>
                    <a:pt x="0" y="167284"/>
                  </a:lnTo>
                  <a:lnTo>
                    <a:pt x="167297" y="167284"/>
                  </a:lnTo>
                  <a:lnTo>
                    <a:pt x="167297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  <a:latin typeface="Myriad Pro Light"/>
                </a:rPr>
                <a:t>7</a:t>
              </a:r>
              <a:endParaRPr sz="1050" dirty="0">
                <a:solidFill>
                  <a:schemeClr val="bg1"/>
                </a:solidFill>
                <a:latin typeface="Myriad Pro Light"/>
              </a:endParaRPr>
            </a:p>
          </p:txBody>
        </p:sp>
        <p:sp>
          <p:nvSpPr>
            <p:cNvPr id="148" name="object 59"/>
            <p:cNvSpPr/>
            <p:nvPr/>
          </p:nvSpPr>
          <p:spPr>
            <a:xfrm>
              <a:off x="2356624" y="3453949"/>
              <a:ext cx="167640" cy="167640"/>
            </a:xfrm>
            <a:custGeom>
              <a:avLst/>
              <a:gdLst/>
              <a:ahLst/>
              <a:cxnLst/>
              <a:rect l="l" t="t" r="r" b="b"/>
              <a:pathLst>
                <a:path w="167639" h="167639">
                  <a:moveTo>
                    <a:pt x="167297" y="0"/>
                  </a:moveTo>
                  <a:lnTo>
                    <a:pt x="0" y="0"/>
                  </a:lnTo>
                  <a:lnTo>
                    <a:pt x="0" y="167284"/>
                  </a:lnTo>
                  <a:lnTo>
                    <a:pt x="167297" y="167284"/>
                  </a:lnTo>
                  <a:lnTo>
                    <a:pt x="167297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</p:spPr>
          <p:txBody>
            <a:bodyPr wrap="square" lIns="0" tIns="0" rIns="0" bIns="0" rtlCol="0"/>
            <a:lstStyle/>
            <a:p>
              <a:pPr algn="ctr"/>
              <a:r>
                <a:rPr lang="fr-FR" sz="1050" dirty="0">
                  <a:solidFill>
                    <a:schemeClr val="bg1"/>
                  </a:solidFill>
                  <a:latin typeface="Myriad Pro Light"/>
                </a:rPr>
                <a:t>8</a:t>
              </a:r>
              <a:endParaRPr sz="1050" dirty="0">
                <a:solidFill>
                  <a:schemeClr val="bg1"/>
                </a:solidFill>
                <a:latin typeface="Myriad Pro Light"/>
              </a:endParaRPr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2361150" y="1603567"/>
            <a:ext cx="5195350" cy="2487636"/>
          </a:xfrm>
          <a:prstGeom prst="rect">
            <a:avLst/>
          </a:prstGeom>
          <a:noFill/>
        </p:spPr>
        <p:txBody>
          <a:bodyPr wrap="square" tIns="3600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Dormant aluminium à rupture de pont thermique de 75 mm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Cadre ouvrant aluminium/ABS de 80 mm</a:t>
            </a:r>
            <a:r>
              <a:rPr lang="fr-FR" sz="800" dirty="0">
                <a:latin typeface="Arial" panose="020B0604020202020204" pitchFamily="34" charset="0"/>
                <a:cs typeface="Arial" panose="020B0604020202020204" pitchFamily="34" charset="0"/>
              </a:rPr>
              <a:t>, absorption maximale de l’effet bilame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Parements alu </a:t>
            </a:r>
            <a:r>
              <a:rPr lang="fr-FR" sz="1100" dirty="0" err="1">
                <a:latin typeface="Arial" panose="020B0604020202020204" pitchFamily="34" charset="0"/>
                <a:cs typeface="Arial" panose="020B0604020202020204" pitchFamily="34" charset="0"/>
              </a:rPr>
              <a:t>thermolaqué</a:t>
            </a: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 haute durabilité </a:t>
            </a:r>
            <a:r>
              <a:rPr lang="fr-FR" sz="1000" i="1" dirty="0">
                <a:latin typeface="Arial" panose="020B0604020202020204" pitchFamily="34" charset="0"/>
                <a:cs typeface="Arial" panose="020B0604020202020204" pitchFamily="34" charset="0"/>
              </a:rPr>
              <a:t>(Design sur les 2 faces de la porte)</a:t>
            </a:r>
            <a:endParaRPr lang="fr-FR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Isolant thermique haute densité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Triple vitrage feuilleté retardateur d’effraction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Joint mousse d’étanchéité vitrage (dormant/ouvrant)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Seuil alu à rupture de pont thermique</a:t>
            </a:r>
          </a:p>
          <a:p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1000" dirty="0">
                <a:latin typeface="Arial" panose="020B0604020202020204" pitchFamily="34" charset="0"/>
                <a:cs typeface="Arial" panose="020B0604020202020204" pitchFamily="34" charset="0"/>
              </a:rPr>
              <a:t>Normes P.M.R. respectées avec un passage utile de 830 mm</a:t>
            </a:r>
          </a:p>
          <a:p>
            <a:pPr>
              <a:lnSpc>
                <a:spcPct val="150000"/>
              </a:lnSpc>
            </a:pPr>
            <a:r>
              <a:rPr lang="fr-FR" sz="1100" dirty="0">
                <a:latin typeface="Arial" panose="020B0604020202020204" pitchFamily="34" charset="0"/>
                <a:cs typeface="Arial" panose="020B0604020202020204" pitchFamily="34" charset="0"/>
              </a:rPr>
              <a:t>Paumelles 3D à ficher pour un réglage simplifié</a:t>
            </a:r>
          </a:p>
        </p:txBody>
      </p:sp>
      <p:cxnSp>
        <p:nvCxnSpPr>
          <p:cNvPr id="34" name="Connecteur droit avec flèche 33"/>
          <p:cNvCxnSpPr>
            <a:stCxn id="128" idx="3"/>
          </p:cNvCxnSpPr>
          <p:nvPr/>
        </p:nvCxnSpPr>
        <p:spPr>
          <a:xfrm flipV="1">
            <a:off x="4967676" y="8011610"/>
            <a:ext cx="614271" cy="58053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49" name="Image 14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88"/>
          <a:stretch/>
        </p:blipFill>
        <p:spPr>
          <a:xfrm>
            <a:off x="407700" y="241300"/>
            <a:ext cx="1736846" cy="457200"/>
          </a:xfrm>
          <a:prstGeom prst="rect">
            <a:avLst/>
          </a:prstGeom>
        </p:spPr>
      </p:pic>
      <p:sp>
        <p:nvSpPr>
          <p:cNvPr id="163" name="object 2"/>
          <p:cNvSpPr txBox="1"/>
          <p:nvPr/>
        </p:nvSpPr>
        <p:spPr>
          <a:xfrm>
            <a:off x="427789" y="5839859"/>
            <a:ext cx="2654637" cy="41742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Imprimés</a:t>
            </a:r>
            <a:r>
              <a:rPr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vitrage</a:t>
            </a:r>
            <a:r>
              <a:rPr lang="fr-FR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 choix:</a:t>
            </a:r>
            <a:endParaRPr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4" name="Groupe 163"/>
          <p:cNvGrpSpPr/>
          <p:nvPr/>
        </p:nvGrpSpPr>
        <p:grpSpPr>
          <a:xfrm>
            <a:off x="2392845" y="6269556"/>
            <a:ext cx="4878212" cy="782279"/>
            <a:chOff x="375189" y="8034312"/>
            <a:chExt cx="4467187" cy="714259"/>
          </a:xfrm>
        </p:grpSpPr>
        <p:grpSp>
          <p:nvGrpSpPr>
            <p:cNvPr id="165" name="object 14"/>
            <p:cNvGrpSpPr/>
            <p:nvPr/>
          </p:nvGrpSpPr>
          <p:grpSpPr>
            <a:xfrm>
              <a:off x="1110167" y="8035599"/>
              <a:ext cx="537621" cy="557580"/>
              <a:chOff x="1433752" y="8452802"/>
              <a:chExt cx="777240" cy="781050"/>
            </a:xfrm>
          </p:grpSpPr>
          <p:sp>
            <p:nvSpPr>
              <p:cNvPr id="191" name="object 15"/>
              <p:cNvSpPr/>
              <p:nvPr/>
            </p:nvSpPr>
            <p:spPr>
              <a:xfrm>
                <a:off x="1436928" y="8455978"/>
                <a:ext cx="770470" cy="774699"/>
              </a:xfrm>
              <a:prstGeom prst="rect">
                <a:avLst/>
              </a:prstGeom>
              <a:blipFill>
                <a:blip r:embed="rId13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2" name="object 16"/>
              <p:cNvSpPr/>
              <p:nvPr/>
            </p:nvSpPr>
            <p:spPr>
              <a:xfrm>
                <a:off x="1436927" y="8455977"/>
                <a:ext cx="77089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770889" h="774700">
                    <a:moveTo>
                      <a:pt x="0" y="0"/>
                    </a:moveTo>
                    <a:lnTo>
                      <a:pt x="0" y="774700"/>
                    </a:lnTo>
                    <a:lnTo>
                      <a:pt x="770470" y="774700"/>
                    </a:lnTo>
                    <a:lnTo>
                      <a:pt x="770470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6350">
                <a:solidFill>
                  <a:srgbClr val="3E3D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6" name="object 18"/>
            <p:cNvGrpSpPr/>
            <p:nvPr/>
          </p:nvGrpSpPr>
          <p:grpSpPr>
            <a:xfrm>
              <a:off x="471249" y="8043214"/>
              <a:ext cx="537621" cy="557580"/>
              <a:chOff x="466815" y="8452802"/>
              <a:chExt cx="777240" cy="781050"/>
            </a:xfrm>
          </p:grpSpPr>
          <p:sp>
            <p:nvSpPr>
              <p:cNvPr id="189" name="object 19"/>
              <p:cNvSpPr/>
              <p:nvPr/>
            </p:nvSpPr>
            <p:spPr>
              <a:xfrm>
                <a:off x="469990" y="8455977"/>
                <a:ext cx="77089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770890" h="774700">
                    <a:moveTo>
                      <a:pt x="770470" y="0"/>
                    </a:moveTo>
                    <a:lnTo>
                      <a:pt x="0" y="0"/>
                    </a:lnTo>
                    <a:lnTo>
                      <a:pt x="0" y="774700"/>
                    </a:lnTo>
                    <a:lnTo>
                      <a:pt x="770470" y="774700"/>
                    </a:lnTo>
                    <a:lnTo>
                      <a:pt x="770470" y="0"/>
                    </a:lnTo>
                    <a:close/>
                  </a:path>
                </a:pathLst>
              </a:custGeom>
              <a:solidFill>
                <a:srgbClr val="D9DADB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90" name="object 20"/>
              <p:cNvSpPr/>
              <p:nvPr/>
            </p:nvSpPr>
            <p:spPr>
              <a:xfrm>
                <a:off x="469990" y="8455977"/>
                <a:ext cx="77089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770890" h="774700">
                    <a:moveTo>
                      <a:pt x="0" y="0"/>
                    </a:moveTo>
                    <a:lnTo>
                      <a:pt x="0" y="774700"/>
                    </a:lnTo>
                    <a:lnTo>
                      <a:pt x="770470" y="774700"/>
                    </a:lnTo>
                    <a:lnTo>
                      <a:pt x="770470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6350">
                <a:solidFill>
                  <a:srgbClr val="3E3D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7" name="object 21"/>
            <p:cNvGrpSpPr/>
            <p:nvPr/>
          </p:nvGrpSpPr>
          <p:grpSpPr>
            <a:xfrm>
              <a:off x="3665839" y="8038680"/>
              <a:ext cx="537621" cy="557580"/>
              <a:chOff x="5301495" y="8452802"/>
              <a:chExt cx="777240" cy="781050"/>
            </a:xfrm>
          </p:grpSpPr>
          <p:sp>
            <p:nvSpPr>
              <p:cNvPr id="187" name="object 22"/>
              <p:cNvSpPr/>
              <p:nvPr/>
            </p:nvSpPr>
            <p:spPr>
              <a:xfrm>
                <a:off x="5304675" y="8455978"/>
                <a:ext cx="770467" cy="774699"/>
              </a:xfrm>
              <a:prstGeom prst="rect">
                <a:avLst/>
              </a:prstGeom>
              <a:blipFill>
                <a:blip r:embed="rId1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8" name="object 23"/>
              <p:cNvSpPr/>
              <p:nvPr/>
            </p:nvSpPr>
            <p:spPr>
              <a:xfrm>
                <a:off x="5304670" y="8455977"/>
                <a:ext cx="77089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770889" h="774700">
                    <a:moveTo>
                      <a:pt x="0" y="0"/>
                    </a:moveTo>
                    <a:lnTo>
                      <a:pt x="0" y="774700"/>
                    </a:lnTo>
                    <a:lnTo>
                      <a:pt x="770470" y="774700"/>
                    </a:lnTo>
                    <a:lnTo>
                      <a:pt x="770470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6350">
                <a:solidFill>
                  <a:srgbClr val="3E3D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8" name="object 24"/>
            <p:cNvGrpSpPr/>
            <p:nvPr/>
          </p:nvGrpSpPr>
          <p:grpSpPr>
            <a:xfrm>
              <a:off x="4304755" y="8038680"/>
              <a:ext cx="537621" cy="557580"/>
              <a:chOff x="6268431" y="8452802"/>
              <a:chExt cx="777240" cy="781050"/>
            </a:xfrm>
          </p:grpSpPr>
          <p:sp>
            <p:nvSpPr>
              <p:cNvPr id="185" name="object 25"/>
              <p:cNvSpPr/>
              <p:nvPr/>
            </p:nvSpPr>
            <p:spPr>
              <a:xfrm>
                <a:off x="6271606" y="8455978"/>
                <a:ext cx="770467" cy="774699"/>
              </a:xfrm>
              <a:prstGeom prst="rect">
                <a:avLst/>
              </a:prstGeom>
              <a:blipFill>
                <a:blip r:embed="rId15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6" name="object 26"/>
              <p:cNvSpPr/>
              <p:nvPr/>
            </p:nvSpPr>
            <p:spPr>
              <a:xfrm>
                <a:off x="6271606" y="8455977"/>
                <a:ext cx="77089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770890" h="774700">
                    <a:moveTo>
                      <a:pt x="0" y="0"/>
                    </a:moveTo>
                    <a:lnTo>
                      <a:pt x="0" y="774700"/>
                    </a:lnTo>
                    <a:lnTo>
                      <a:pt x="770470" y="774700"/>
                    </a:lnTo>
                    <a:lnTo>
                      <a:pt x="770470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6350">
                <a:solidFill>
                  <a:srgbClr val="3E3D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69" name="object 27"/>
            <p:cNvGrpSpPr/>
            <p:nvPr/>
          </p:nvGrpSpPr>
          <p:grpSpPr>
            <a:xfrm>
              <a:off x="3026921" y="8034312"/>
              <a:ext cx="537621" cy="557580"/>
              <a:chOff x="4334559" y="8452802"/>
              <a:chExt cx="777240" cy="781050"/>
            </a:xfrm>
          </p:grpSpPr>
          <p:sp>
            <p:nvSpPr>
              <p:cNvPr id="183" name="object 28"/>
              <p:cNvSpPr/>
              <p:nvPr/>
            </p:nvSpPr>
            <p:spPr>
              <a:xfrm>
                <a:off x="4337735" y="8455978"/>
                <a:ext cx="770470" cy="774699"/>
              </a:xfrm>
              <a:prstGeom prst="rect">
                <a:avLst/>
              </a:prstGeom>
              <a:blipFill>
                <a:blip r:embed="rId16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4" name="object 29"/>
              <p:cNvSpPr/>
              <p:nvPr/>
            </p:nvSpPr>
            <p:spPr>
              <a:xfrm>
                <a:off x="4337734" y="8455977"/>
                <a:ext cx="77089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770889" h="774700">
                    <a:moveTo>
                      <a:pt x="0" y="0"/>
                    </a:moveTo>
                    <a:lnTo>
                      <a:pt x="0" y="774700"/>
                    </a:lnTo>
                    <a:lnTo>
                      <a:pt x="770470" y="774700"/>
                    </a:lnTo>
                    <a:lnTo>
                      <a:pt x="770470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6350">
                <a:solidFill>
                  <a:srgbClr val="3E3D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0" name="object 32"/>
            <p:cNvSpPr txBox="1"/>
            <p:nvPr/>
          </p:nvSpPr>
          <p:spPr>
            <a:xfrm>
              <a:off x="3646690" y="8628025"/>
              <a:ext cx="576580" cy="1205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700" b="0" spc="-5" dirty="0">
                  <a:solidFill>
                    <a:srgbClr val="3E3D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Martelé</a:t>
              </a:r>
              <a:r>
                <a:rPr sz="700" b="0" spc="-40" dirty="0">
                  <a:solidFill>
                    <a:srgbClr val="3E3D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00" b="0" dirty="0">
                  <a:solidFill>
                    <a:srgbClr val="3E3D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clair</a:t>
              </a:r>
              <a:endParaRPr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1" name="object 33"/>
            <p:cNvSpPr txBox="1"/>
            <p:nvPr/>
          </p:nvSpPr>
          <p:spPr>
            <a:xfrm>
              <a:off x="4347238" y="8628025"/>
              <a:ext cx="452120" cy="1205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700" b="0" dirty="0">
                  <a:solidFill>
                    <a:srgbClr val="3E3D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Silvit</a:t>
              </a:r>
              <a:r>
                <a:rPr sz="700" b="0" spc="-45" dirty="0">
                  <a:solidFill>
                    <a:srgbClr val="3E3D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sz="700" b="0" dirty="0">
                  <a:solidFill>
                    <a:srgbClr val="3E3D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clair</a:t>
              </a:r>
              <a:endParaRPr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2" name="object 34"/>
            <p:cNvGrpSpPr/>
            <p:nvPr/>
          </p:nvGrpSpPr>
          <p:grpSpPr>
            <a:xfrm>
              <a:off x="1749085" y="8040947"/>
              <a:ext cx="537621" cy="557580"/>
              <a:chOff x="2400687" y="8452802"/>
              <a:chExt cx="777240" cy="781050"/>
            </a:xfrm>
          </p:grpSpPr>
          <p:sp>
            <p:nvSpPr>
              <p:cNvPr id="181" name="object 35"/>
              <p:cNvSpPr/>
              <p:nvPr/>
            </p:nvSpPr>
            <p:spPr>
              <a:xfrm>
                <a:off x="2403868" y="8455978"/>
                <a:ext cx="770466" cy="774699"/>
              </a:xfrm>
              <a:prstGeom prst="rect">
                <a:avLst/>
              </a:prstGeom>
              <a:blipFill>
                <a:blip r:embed="rId1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2" name="object 36"/>
              <p:cNvSpPr/>
              <p:nvPr/>
            </p:nvSpPr>
            <p:spPr>
              <a:xfrm>
                <a:off x="2403862" y="8455977"/>
                <a:ext cx="77089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770889" h="774700">
                    <a:moveTo>
                      <a:pt x="0" y="0"/>
                    </a:moveTo>
                    <a:lnTo>
                      <a:pt x="0" y="774700"/>
                    </a:lnTo>
                    <a:lnTo>
                      <a:pt x="770470" y="774700"/>
                    </a:lnTo>
                    <a:lnTo>
                      <a:pt x="770470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6350">
                <a:solidFill>
                  <a:srgbClr val="3E3D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grpSp>
          <p:nvGrpSpPr>
            <p:cNvPr id="173" name="object 50"/>
            <p:cNvGrpSpPr/>
            <p:nvPr/>
          </p:nvGrpSpPr>
          <p:grpSpPr>
            <a:xfrm>
              <a:off x="2388003" y="8038680"/>
              <a:ext cx="537621" cy="557580"/>
              <a:chOff x="3367623" y="8452802"/>
              <a:chExt cx="777240" cy="781050"/>
            </a:xfrm>
          </p:grpSpPr>
          <p:sp>
            <p:nvSpPr>
              <p:cNvPr id="179" name="object 51"/>
              <p:cNvSpPr/>
              <p:nvPr/>
            </p:nvSpPr>
            <p:spPr>
              <a:xfrm>
                <a:off x="3370798" y="8455978"/>
                <a:ext cx="770467" cy="774699"/>
              </a:xfrm>
              <a:prstGeom prst="rect">
                <a:avLst/>
              </a:prstGeom>
              <a:blipFill>
                <a:blip r:embed="rId1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80" name="object 52"/>
              <p:cNvSpPr/>
              <p:nvPr/>
            </p:nvSpPr>
            <p:spPr>
              <a:xfrm>
                <a:off x="3370798" y="8455977"/>
                <a:ext cx="770890" cy="774700"/>
              </a:xfrm>
              <a:custGeom>
                <a:avLst/>
                <a:gdLst/>
                <a:ahLst/>
                <a:cxnLst/>
                <a:rect l="l" t="t" r="r" b="b"/>
                <a:pathLst>
                  <a:path w="770889" h="774700">
                    <a:moveTo>
                      <a:pt x="0" y="0"/>
                    </a:moveTo>
                    <a:lnTo>
                      <a:pt x="0" y="774700"/>
                    </a:lnTo>
                    <a:lnTo>
                      <a:pt x="770470" y="774700"/>
                    </a:lnTo>
                    <a:lnTo>
                      <a:pt x="770470" y="0"/>
                    </a:lnTo>
                    <a:lnTo>
                      <a:pt x="0" y="0"/>
                    </a:lnTo>
                    <a:close/>
                  </a:path>
                </a:pathLst>
              </a:custGeom>
              <a:ln w="6350">
                <a:solidFill>
                  <a:srgbClr val="3E3D40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74" name="object 32"/>
            <p:cNvSpPr txBox="1"/>
            <p:nvPr/>
          </p:nvSpPr>
          <p:spPr>
            <a:xfrm>
              <a:off x="2953516" y="8628025"/>
              <a:ext cx="685800" cy="1205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fr-FR" sz="700" b="0" spc="-5" dirty="0">
                  <a:solidFill>
                    <a:srgbClr val="3E3D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Antique </a:t>
              </a:r>
              <a:r>
                <a:rPr sz="700" b="0" dirty="0" err="1">
                  <a:solidFill>
                    <a:srgbClr val="3E3D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clair</a:t>
              </a:r>
              <a:endParaRPr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5" name="object 32"/>
            <p:cNvSpPr txBox="1"/>
            <p:nvPr/>
          </p:nvSpPr>
          <p:spPr>
            <a:xfrm>
              <a:off x="2289838" y="8628025"/>
              <a:ext cx="685800" cy="1205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fr-FR" sz="700" b="0" spc="-5" dirty="0">
                  <a:solidFill>
                    <a:srgbClr val="3E3D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Chinchilla </a:t>
              </a:r>
              <a:r>
                <a:rPr sz="700" b="0" dirty="0" err="1">
                  <a:solidFill>
                    <a:srgbClr val="3E3D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clair</a:t>
              </a:r>
              <a:endParaRPr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6" name="object 32"/>
            <p:cNvSpPr txBox="1"/>
            <p:nvPr/>
          </p:nvSpPr>
          <p:spPr>
            <a:xfrm>
              <a:off x="1658116" y="8628025"/>
              <a:ext cx="685800" cy="1205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fr-FR" sz="700" spc="-5" dirty="0">
                  <a:solidFill>
                    <a:srgbClr val="3E3D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G200</a:t>
              </a:r>
              <a:endParaRPr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7" name="object 32"/>
            <p:cNvSpPr txBox="1"/>
            <p:nvPr/>
          </p:nvSpPr>
          <p:spPr>
            <a:xfrm>
              <a:off x="1055401" y="8628025"/>
              <a:ext cx="685800" cy="1205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fr-FR" sz="700" b="0" spc="-5" dirty="0">
                  <a:solidFill>
                    <a:srgbClr val="3E3D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Delta </a:t>
              </a:r>
              <a:r>
                <a:rPr sz="700" b="0" dirty="0" err="1">
                  <a:solidFill>
                    <a:srgbClr val="3E3D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clair</a:t>
              </a:r>
              <a:endParaRPr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8" name="object 32"/>
            <p:cNvSpPr txBox="1"/>
            <p:nvPr/>
          </p:nvSpPr>
          <p:spPr>
            <a:xfrm>
              <a:off x="375189" y="8628025"/>
              <a:ext cx="685800" cy="12054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fr-FR" sz="700" b="0" spc="-5" dirty="0">
                  <a:solidFill>
                    <a:srgbClr val="3E3D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Sablage </a:t>
              </a:r>
              <a:r>
                <a:rPr lang="fr-FR" sz="700" b="0" dirty="0">
                  <a:solidFill>
                    <a:srgbClr val="3E3D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</a:t>
              </a:r>
              <a:endParaRPr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5" name="ZoneTexte 34"/>
          <p:cNvSpPr txBox="1"/>
          <p:nvPr/>
        </p:nvSpPr>
        <p:spPr>
          <a:xfrm>
            <a:off x="446872" y="6322164"/>
            <a:ext cx="2042165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lang="fr-FR" sz="110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fr-FR" sz="110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ssemblés en triple </a:t>
            </a:r>
            <a:r>
              <a:rPr lang="fr-FR" sz="1100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vitrages</a:t>
            </a:r>
          </a:p>
          <a:p>
            <a:pPr marL="12700">
              <a:lnSpc>
                <a:spcPct val="100000"/>
              </a:lnSpc>
            </a:pPr>
            <a:r>
              <a:rPr lang="fr-FR" sz="1000" b="1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(1</a:t>
            </a:r>
            <a:r>
              <a:rPr lang="fr-FR" sz="1000" b="1" spc="-10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</a:t>
            </a:r>
            <a:r>
              <a:rPr lang="fr-FR" sz="1000" b="1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feuilletée</a:t>
            </a:r>
            <a:r>
              <a:rPr lang="fr-FR" sz="1000" b="1" spc="7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000" b="1" spc="-5" dirty="0">
                <a:solidFill>
                  <a:srgbClr val="3E3D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33/2)</a:t>
            </a:r>
            <a:endParaRPr lang="fr-FR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3E7642A-47E6-964F-4AF0-D0A1CB6C33D4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86283" y="1882187"/>
            <a:ext cx="445763" cy="30718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295FB31-72DF-1073-FA57-04830056AD18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046381" y="4633113"/>
            <a:ext cx="792309" cy="76204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6B95B46-B1A5-066E-71E5-F4852F0BE22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97752" y="4633113"/>
            <a:ext cx="829030" cy="7719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C757EC7-52D7-6A5F-A2C2-56D74E68B16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941345" y="4633113"/>
            <a:ext cx="836905" cy="76811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ED93FC2D-9E53-EDC4-9114-FD952556785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78701" y="4633113"/>
            <a:ext cx="865949" cy="770973"/>
          </a:xfrm>
          <a:prstGeom prst="rect">
            <a:avLst/>
          </a:prstGeom>
        </p:spPr>
      </p:pic>
      <p:pic>
        <p:nvPicPr>
          <p:cNvPr id="2050" name="Picture 2" descr="Porte Monobloc en aluminium - FPPO">
            <a:extLst>
              <a:ext uri="{FF2B5EF4-FFF2-40B4-BE49-F238E27FC236}">
                <a16:creationId xmlns:a16="http://schemas.microsoft.com/office/drawing/2014/main" id="{52B3F0D3-3611-1F50-9C1C-37563F2768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266" y="4633113"/>
            <a:ext cx="792310" cy="7945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mbiance Lumière rejoint La French Fab - Ambiance Lumière">
            <a:extLst>
              <a:ext uri="{FF2B5EF4-FFF2-40B4-BE49-F238E27FC236}">
                <a16:creationId xmlns:a16="http://schemas.microsoft.com/office/drawing/2014/main" id="{8AF3E67F-72C7-F41F-7532-ACB03651D1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5" r="26047"/>
          <a:stretch/>
        </p:blipFill>
        <p:spPr bwMode="auto">
          <a:xfrm>
            <a:off x="6825512" y="963111"/>
            <a:ext cx="370409" cy="71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2880</TotalTime>
  <Words>603</Words>
  <Application>Microsoft Office PowerPoint</Application>
  <PresentationFormat>Personnalisé</PresentationFormat>
  <Paragraphs>158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Bahnschrift Light</vt:lpstr>
      <vt:lpstr>Calibri</vt:lpstr>
      <vt:lpstr>Gotham Bold</vt:lpstr>
      <vt:lpstr>Myriad Pro Light</vt:lpstr>
      <vt:lpstr>Roboto</vt:lpstr>
      <vt:lpstr>Roboto Lt</vt:lpstr>
      <vt:lpstr>Office Theme</vt:lpstr>
      <vt:lpstr>OFFRE QUATTRO 2024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OFFRE SPÉCIALE PRESTO</dc:title>
  <dc:creator>Christophe Gaffié</dc:creator>
  <cp:lastModifiedBy>Nathalie Roussel</cp:lastModifiedBy>
  <cp:revision>103</cp:revision>
  <cp:lastPrinted>2023-04-07T06:19:10Z</cp:lastPrinted>
  <dcterms:created xsi:type="dcterms:W3CDTF">2021-01-26T13:56:29Z</dcterms:created>
  <dcterms:modified xsi:type="dcterms:W3CDTF">2024-01-23T14:06:24Z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2021-01-04T00:00:00Z</vt:filetime>
  </property>
  <property fmtid="{D5CDD505-2E9C-101B-9397-08002B2CF9AE}" pid="3" name="Creator">
    <vt:lpwstr>Adobe InDesign 16.0 (Windows)</vt:lpwstr>
  </property>
  <property fmtid="{D5CDD505-2E9C-101B-9397-08002B2CF9AE}" pid="4" name="LastSaved">
    <vt:filetime>2021-01-26T00:00:00Z</vt:filetime>
  </property>
</Properties>
</file>